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Lst>
  <p:notesMasterIdLst>
    <p:notesMasterId r:id="rId13"/>
  </p:notesMasterIdLst>
  <p:handoutMasterIdLst>
    <p:handoutMasterId r:id="rId14"/>
  </p:handoutMasterIdLst>
  <p:sldIdLst>
    <p:sldId id="664" r:id="rId2"/>
    <p:sldId id="693" r:id="rId3"/>
    <p:sldId id="694" r:id="rId4"/>
    <p:sldId id="687" r:id="rId5"/>
    <p:sldId id="690" r:id="rId6"/>
    <p:sldId id="684" r:id="rId7"/>
    <p:sldId id="682" r:id="rId8"/>
    <p:sldId id="685" r:id="rId9"/>
    <p:sldId id="688" r:id="rId10"/>
    <p:sldId id="696" r:id="rId11"/>
    <p:sldId id="695" r:id="rId1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Grant Nakata" initials="GN" lastIdx="2" clrIdx="1">
    <p:extLst/>
  </p:cmAuthor>
  <p:cmAuthor id="3" name="Jared Erwin" initials="JE" lastIdx="3" clrIdx="2">
    <p:extLst/>
  </p:cmAuthor>
  <p:cmAuthor id="4" name="Christine Willett" initials="CAW" lastIdx="3" clrIdx="3">
    <p:extLst>
      <p:ext uri="{19B8F6BF-5375-455C-9EA6-DF929625EA0E}">
        <p15:presenceInfo xmlns:p15="http://schemas.microsoft.com/office/powerpoint/2012/main" userId="Christine Will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A5B36"/>
    <a:srgbClr val="FF0000"/>
    <a:srgbClr val="0E4B91"/>
    <a:srgbClr val="000000"/>
    <a:srgbClr val="339933"/>
    <a:srgbClr val="CB460F"/>
    <a:srgbClr val="EA903A"/>
    <a:srgbClr val="DEDEDE"/>
    <a:srgbClr val="002B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0" autoAdjust="0"/>
    <p:restoredTop sz="96271" autoAdjust="0"/>
  </p:normalViewPr>
  <p:slideViewPr>
    <p:cSldViewPr snapToGrid="0" snapToObjects="1">
      <p:cViewPr varScale="1">
        <p:scale>
          <a:sx n="112" d="100"/>
          <a:sy n="112" d="100"/>
        </p:scale>
        <p:origin x="2032" y="192"/>
      </p:cViewPr>
      <p:guideLst>
        <p:guide orient="horz" pos="1416"/>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322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68F13CC-A6A6-524A-A0F8-DAB9B298E3B6}" type="datetimeFigureOut">
              <a:rPr lang="en-US" smtClean="0"/>
              <a:t>10/19/18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2A614CD-FA73-DF49-AA13-A5EF746D725A}" type="datetimeFigureOut">
              <a:rPr lang="en-US" smtClean="0"/>
              <a:t>10/19/18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87410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66273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72585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36339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06170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ICANN organization has developed a five-phased approach for addressing GAC advice items and tracking them as they progress through the process of review, consideration and implementation</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317669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189758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276588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389038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362602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01126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5" name="TextBox 4"/>
          <p:cNvSpPr txBox="1"/>
          <p:nvPr userDrawn="1"/>
        </p:nvSpPr>
        <p:spPr>
          <a:xfrm>
            <a:off x="3098976" y="6653628"/>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491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1023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TextBox 1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3332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TextBox 1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2550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TextBox 8"/>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8938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591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7871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5769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1644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543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8" name="TextBox 7"/>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4705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5" name="TextBox 24"/>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603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09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1814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2404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9303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3" name="TextBox 2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2313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65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2085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21345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93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77908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2648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98648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66528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5869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101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0898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626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86986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61915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426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8670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80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3698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6207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582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98451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7416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52841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0429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82104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339739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
        <p:nvSpPr>
          <p:cNvPr id="17" name="TextBox 1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78940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
        <p:nvSpPr>
          <p:cNvPr id="22" name="TextBox 21"/>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770429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73960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50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Background Slide">
    <p:spTree>
      <p:nvGrpSpPr>
        <p:cNvPr id="1" name=""/>
        <p:cNvGrpSpPr/>
        <p:nvPr/>
      </p:nvGrpSpPr>
      <p:grpSpPr>
        <a:xfrm>
          <a:off x="0" y="0"/>
          <a:ext cx="0" cy="0"/>
          <a:chOff x="0" y="0"/>
          <a:chExt cx="0" cy="0"/>
        </a:xfrm>
      </p:grpSpPr>
      <p:sp>
        <p:nvSpPr>
          <p:cNvPr id="12" name="Rectangle 11"/>
          <p:cNvSpPr/>
          <p:nvPr userDrawn="1"/>
        </p:nvSpPr>
        <p:spPr>
          <a:xfrm>
            <a:off x="4626010" y="35322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533846"/>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89693"/>
            <a:ext cx="4434840" cy="2743200"/>
          </a:xfrm>
          <a:prstGeom prst="rect">
            <a:avLst/>
          </a:prstGeom>
          <a:solidFill>
            <a:srgbClr val="FFFF00">
              <a:alpha val="25000"/>
            </a:srgbClr>
          </a:solidFill>
          <a:ln w="25400">
            <a:solidFill>
              <a:srgbClr val="FFFF00">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626010" y="6750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2948" y="649608"/>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4596847" y="649608"/>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9" name="Rectangle 8"/>
          <p:cNvSpPr/>
          <p:nvPr userDrawn="1"/>
        </p:nvSpPr>
        <p:spPr>
          <a:xfrm>
            <a:off x="53790" y="3515277"/>
            <a:ext cx="3484031"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Current Issues / Actions Required</a:t>
            </a:r>
          </a:p>
        </p:txBody>
      </p:sp>
      <p:sp>
        <p:nvSpPr>
          <p:cNvPr id="11" name="Rectangle 10"/>
          <p:cNvSpPr/>
          <p:nvPr userDrawn="1"/>
        </p:nvSpPr>
        <p:spPr>
          <a:xfrm>
            <a:off x="4578998" y="3515277"/>
            <a:ext cx="1352037"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What’s Next</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38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296327"/>
            <a:ext cx="8968882" cy="2905413"/>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78937"/>
            <a:ext cx="8968880" cy="2510601"/>
          </a:xfrm>
          <a:prstGeom prst="rect">
            <a:avLst/>
          </a:prstGeom>
          <a:solidFill>
            <a:srgbClr val="339933">
              <a:alpha val="25000"/>
            </a:srgbClr>
          </a:solidFill>
          <a:ln w="25400">
            <a:solidFill>
              <a:srgbClr val="339933">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52948" y="658077"/>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78301" y="3285687"/>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566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TextBox 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96335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3"/>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21" name="TextBox 2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83765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Lst>
  <p:hf sldNum="0" hd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gac.icann.org/contentMigrated/gac-principles-regarding-gtld-whois-service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gac.icann.org/contentMigrated/gac-principles-regarding-new-gtl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icann.org/resources/board-material/resolutions-2018-09-16-en#2.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637" y="1308847"/>
            <a:ext cx="8046703" cy="1701535"/>
          </a:xfrm>
        </p:spPr>
        <p:txBody>
          <a:bodyPr/>
          <a:lstStyle/>
          <a:p>
            <a:r>
              <a:rPr lang="en-US" dirty="0"/>
              <a:t>Board-GAC Recommendations Implementation (BGRI) Meeting – ICANN63</a:t>
            </a:r>
          </a:p>
        </p:txBody>
      </p:sp>
      <p:sp>
        <p:nvSpPr>
          <p:cNvPr id="5" name="Text Placeholder 4"/>
          <p:cNvSpPr>
            <a:spLocks noGrp="1"/>
          </p:cNvSpPr>
          <p:nvPr>
            <p:ph type="body" sz="quarter" idx="4294967295"/>
          </p:nvPr>
        </p:nvSpPr>
        <p:spPr>
          <a:xfrm>
            <a:off x="564637" y="5090612"/>
            <a:ext cx="8119872" cy="403785"/>
          </a:xfrm>
          <a:prstGeom prst="rect">
            <a:avLst/>
          </a:prstGeom>
        </p:spPr>
        <p:txBody>
          <a:bodyPr/>
          <a:lstStyle/>
          <a:p>
            <a:pPr marL="0" indent="0">
              <a:buNone/>
            </a:pPr>
            <a:r>
              <a:rPr lang="en-US" sz="2400" dirty="0">
                <a:solidFill>
                  <a:srgbClr val="FFFFFF"/>
                </a:solidFill>
              </a:rPr>
              <a:t>21 October 2018</a:t>
            </a:r>
          </a:p>
        </p:txBody>
      </p:sp>
    </p:spTree>
    <p:extLst>
      <p:ext uri="{BB962C8B-B14F-4D97-AF65-F5344CB8AC3E}">
        <p14:creationId xmlns:p14="http://schemas.microsoft.com/office/powerpoint/2010/main" val="386009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0"/>
            <a:ext cx="8012951" cy="450663"/>
          </a:xfrm>
        </p:spPr>
        <p:txBody>
          <a:bodyPr/>
          <a:lstStyle/>
          <a:p>
            <a:r>
              <a:rPr lang="en-US" sz="3200" dirty="0"/>
              <a:t>GAC Advice Principles</a:t>
            </a:r>
          </a:p>
        </p:txBody>
      </p:sp>
      <p:sp>
        <p:nvSpPr>
          <p:cNvPr id="3" name="Rectangle 2"/>
          <p:cNvSpPr/>
          <p:nvPr/>
        </p:nvSpPr>
        <p:spPr>
          <a:xfrm>
            <a:off x="374904" y="1073810"/>
            <a:ext cx="8159255" cy="3650590"/>
          </a:xfrm>
          <a:prstGeom prst="rect">
            <a:avLst/>
          </a:prstGeom>
        </p:spPr>
        <p:txBody>
          <a:bodyPr wrap="square">
            <a:normAutofit fontScale="92500" lnSpcReduction="10000"/>
          </a:bodyPr>
          <a:lstStyle/>
          <a:p>
            <a:pPr marL="342900" indent="-342900">
              <a:buFont typeface="Wingdings" panose="05000000000000000000" pitchFamily="2" charset="2"/>
              <a:buChar char="§"/>
            </a:pPr>
            <a:r>
              <a:rPr lang="en-US" sz="2800" dirty="0">
                <a:cs typeface="Source Sans Pro"/>
              </a:rPr>
              <a:t>In the past the GAC has referred to GAC Advice Principles in its advice to the ICANN Board. </a:t>
            </a:r>
          </a:p>
          <a:p>
            <a:pPr marL="342900" indent="-342900">
              <a:buFont typeface="Wingdings" panose="05000000000000000000" pitchFamily="2" charset="2"/>
              <a:buChar char="§"/>
            </a:pPr>
            <a:endParaRPr lang="en-US" sz="2800" dirty="0">
              <a:cs typeface="Source Sans Pro"/>
            </a:endParaRPr>
          </a:p>
          <a:p>
            <a:pPr marL="342900" indent="-342900">
              <a:buFont typeface="Wingdings" panose="05000000000000000000" pitchFamily="2" charset="2"/>
              <a:buChar char="§"/>
            </a:pPr>
            <a:r>
              <a:rPr lang="en-US" sz="2800" dirty="0">
                <a:cs typeface="Source Sans Pro"/>
              </a:rPr>
              <a:t>The ICANN org has now posted the GAC Advice Principles to the GAC page, e.g.:</a:t>
            </a:r>
          </a:p>
          <a:p>
            <a:pPr marL="342900" indent="-342900">
              <a:buFont typeface="Wingdings" panose="05000000000000000000" pitchFamily="2" charset="2"/>
              <a:buChar char="§"/>
            </a:pPr>
            <a:endParaRPr lang="en-US" sz="2800" dirty="0">
              <a:cs typeface="Source Sans Pro"/>
            </a:endParaRPr>
          </a:p>
          <a:p>
            <a:pPr marL="800100" lvl="1" indent="-342900">
              <a:buFont typeface="Wingdings" panose="05000000000000000000" pitchFamily="2" charset="2"/>
              <a:buChar char="§"/>
            </a:pPr>
            <a:r>
              <a:rPr lang="en-US" sz="2800" dirty="0">
                <a:cs typeface="Source Sans Pro"/>
              </a:rPr>
              <a:t>Principles regarding </a:t>
            </a:r>
            <a:r>
              <a:rPr lang="en-US" sz="2800" dirty="0">
                <a:cs typeface="Source Sans Pro"/>
                <a:hlinkClick r:id="rId3"/>
              </a:rPr>
              <a:t>gTLD WHOIS Services</a:t>
            </a:r>
            <a:endParaRPr lang="en-US" sz="2800" dirty="0">
              <a:cs typeface="Source Sans Pro"/>
            </a:endParaRPr>
          </a:p>
          <a:p>
            <a:pPr marL="800100" lvl="1" indent="-342900">
              <a:buFont typeface="Wingdings" panose="05000000000000000000" pitchFamily="2" charset="2"/>
              <a:buChar char="§"/>
            </a:pPr>
            <a:endParaRPr lang="en-US" sz="2800" dirty="0">
              <a:cs typeface="Source Sans Pro"/>
            </a:endParaRPr>
          </a:p>
          <a:p>
            <a:pPr marL="800100" lvl="1" indent="-342900">
              <a:buFont typeface="Wingdings" panose="05000000000000000000" pitchFamily="2" charset="2"/>
              <a:buChar char="§"/>
            </a:pPr>
            <a:r>
              <a:rPr lang="en-US" sz="2800" dirty="0">
                <a:cs typeface="Source Sans Pro"/>
              </a:rPr>
              <a:t>Principles regarding </a:t>
            </a:r>
            <a:r>
              <a:rPr lang="en-US" sz="2800" dirty="0">
                <a:cs typeface="Source Sans Pro"/>
                <a:hlinkClick r:id="rId4"/>
              </a:rPr>
              <a:t>New gTLDs</a:t>
            </a:r>
            <a:endParaRPr lang="en-US" sz="2800" dirty="0">
              <a:cs typeface="Source Sans Pro"/>
            </a:endParaRPr>
          </a:p>
          <a:p>
            <a:pPr marL="800100" lvl="1" indent="-342900">
              <a:buFont typeface="Wingdings" panose="05000000000000000000" pitchFamily="2" charset="2"/>
              <a:buChar char="§"/>
            </a:pPr>
            <a:endParaRPr lang="en-US" sz="2800" dirty="0">
              <a:cs typeface="Source Sans Pro"/>
            </a:endParaRPr>
          </a:p>
        </p:txBody>
      </p:sp>
    </p:spTree>
    <p:extLst>
      <p:ext uri="{BB962C8B-B14F-4D97-AF65-F5344CB8AC3E}">
        <p14:creationId xmlns:p14="http://schemas.microsoft.com/office/powerpoint/2010/main" val="386051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AOB</a:t>
            </a:r>
          </a:p>
        </p:txBody>
      </p:sp>
      <p:sp>
        <p:nvSpPr>
          <p:cNvPr id="3" name="Rectangle 2"/>
          <p:cNvSpPr/>
          <p:nvPr/>
        </p:nvSpPr>
        <p:spPr>
          <a:xfrm>
            <a:off x="374904" y="1073810"/>
            <a:ext cx="8159255" cy="3650590"/>
          </a:xfrm>
          <a:prstGeom prst="rect">
            <a:avLst/>
          </a:prstGeom>
        </p:spPr>
        <p:txBody>
          <a:bodyPr wrap="square">
            <a:normAutofit/>
          </a:bodyPr>
          <a:lstStyle/>
          <a:p>
            <a:pPr marL="342900" indent="-342900">
              <a:buFont typeface="Wingdings" panose="05000000000000000000" pitchFamily="2" charset="2"/>
              <a:buChar char="§"/>
            </a:pPr>
            <a:r>
              <a:rPr lang="en-US" sz="2800" dirty="0">
                <a:cs typeface="Source Sans Pro"/>
              </a:rPr>
              <a:t>Is the GAC interested in future webinar/briefings on issues of interest? </a:t>
            </a:r>
          </a:p>
          <a:p>
            <a:pPr marL="800100" lvl="1" indent="-342900">
              <a:buFont typeface="Wingdings" panose="05000000000000000000" pitchFamily="2" charset="2"/>
              <a:buChar char="§"/>
            </a:pPr>
            <a:endParaRPr lang="en-US" sz="2800" dirty="0">
              <a:cs typeface="Source Sans Pro"/>
            </a:endParaRPr>
          </a:p>
          <a:p>
            <a:pPr marL="800100" lvl="1" indent="-342900">
              <a:buFont typeface="Wingdings" panose="05000000000000000000" pitchFamily="2" charset="2"/>
              <a:buChar char="§"/>
            </a:pPr>
            <a:r>
              <a:rPr lang="en-US" sz="2800" dirty="0">
                <a:cs typeface="Source Sans Pro"/>
              </a:rPr>
              <a:t>For example, the ICANN org could provide a briefing on ICANN policy that mandates registry and registrar compliance with such policies (a so-called picket fence)</a:t>
            </a:r>
            <a:endParaRPr lang="en-US" sz="2800" dirty="0">
              <a:solidFill>
                <a:srgbClr val="FF0000"/>
              </a:solidFill>
              <a:cs typeface="Source Sans Pro"/>
            </a:endParaRPr>
          </a:p>
          <a:p>
            <a:pPr marL="800100" lvl="1" indent="-342900">
              <a:buFont typeface="Wingdings" panose="05000000000000000000" pitchFamily="2" charset="2"/>
              <a:buChar char="§"/>
            </a:pPr>
            <a:endParaRPr lang="en-US" sz="2800" dirty="0">
              <a:cs typeface="Source Sans Pro"/>
            </a:endParaRPr>
          </a:p>
        </p:txBody>
      </p:sp>
    </p:spTree>
    <p:extLst>
      <p:ext uri="{BB962C8B-B14F-4D97-AF65-F5344CB8AC3E}">
        <p14:creationId xmlns:p14="http://schemas.microsoft.com/office/powerpoint/2010/main" val="31946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Rectangle 2"/>
          <p:cNvSpPr/>
          <p:nvPr/>
        </p:nvSpPr>
        <p:spPr>
          <a:xfrm>
            <a:off x="228600" y="496842"/>
            <a:ext cx="8915400" cy="5784190"/>
          </a:xfrm>
          <a:prstGeom prst="rect">
            <a:avLst/>
          </a:prstGeom>
        </p:spPr>
        <p:txBody>
          <a:bodyPr wrap="square">
            <a:normAutofit/>
          </a:bodyPr>
          <a:lstStyle/>
          <a:p>
            <a:pPr marL="342900" indent="-342900">
              <a:buFont typeface="Wingdings" panose="05000000000000000000" pitchFamily="2" charset="2"/>
              <a:buChar char="§"/>
            </a:pPr>
            <a:endParaRPr lang="en-US" sz="2000" dirty="0">
              <a:cs typeface="Source Sans Pro"/>
            </a:endParaRPr>
          </a:p>
          <a:p>
            <a:pPr marL="800100" lvl="1" indent="-342900">
              <a:buFont typeface="+mj-lt"/>
              <a:buAutoNum type="arabicPeriod"/>
            </a:pPr>
            <a:r>
              <a:rPr lang="en-US" sz="2000" b="1" dirty="0">
                <a:cs typeface="Source Sans Pro"/>
              </a:rPr>
              <a:t>Opening Remarks</a:t>
            </a:r>
          </a:p>
          <a:p>
            <a:pPr marL="1257300" lvl="2" indent="-342900">
              <a:buFont typeface="Arial" panose="020B0604020202020204" pitchFamily="34" charset="0"/>
              <a:buChar char="•"/>
            </a:pPr>
            <a:r>
              <a:rPr lang="en-US" sz="2000" dirty="0">
                <a:cs typeface="Source Sans Pro"/>
              </a:rPr>
              <a:t>Speaker(s): Manal Ismail, Chair of the GAC; Maarten </a:t>
            </a:r>
            <a:r>
              <a:rPr lang="en-US" sz="2000" dirty="0" err="1">
                <a:cs typeface="Source Sans Pro"/>
              </a:rPr>
              <a:t>Botterman</a:t>
            </a:r>
            <a:r>
              <a:rPr lang="en-US" sz="2000" dirty="0">
                <a:cs typeface="Source Sans Pro"/>
              </a:rPr>
              <a:t>, ICANN Board Director</a:t>
            </a:r>
          </a:p>
          <a:p>
            <a:pPr lvl="2"/>
            <a:endParaRPr lang="en-US" sz="2000" dirty="0">
              <a:cs typeface="Source Sans Pro"/>
            </a:endParaRPr>
          </a:p>
          <a:p>
            <a:pPr marL="800100" lvl="1" indent="-342900">
              <a:buFont typeface="+mj-lt"/>
              <a:buAutoNum type="arabicPeriod"/>
            </a:pPr>
            <a:r>
              <a:rPr lang="en-US" sz="2000" b="1" dirty="0"/>
              <a:t>Purpose of the Board-GAC consultation dialogue</a:t>
            </a:r>
          </a:p>
          <a:p>
            <a:pPr marL="1257300" lvl="2" indent="-342900">
              <a:buFont typeface="Arial" panose="020B0604020202020204" pitchFamily="34" charset="0"/>
              <a:buChar char="•"/>
            </a:pPr>
            <a:r>
              <a:rPr lang="en-US" sz="2000" dirty="0"/>
              <a:t>Speaker(s): Maarten </a:t>
            </a:r>
            <a:r>
              <a:rPr lang="en-US" sz="2000" dirty="0" err="1"/>
              <a:t>Botterman</a:t>
            </a:r>
            <a:r>
              <a:rPr lang="en-US" sz="2000" dirty="0"/>
              <a:t>, ICANN Board Director</a:t>
            </a:r>
          </a:p>
          <a:p>
            <a:pPr marL="1257300" lvl="2" indent="-342900">
              <a:buFont typeface="Arial" panose="020B0604020202020204" pitchFamily="34" charset="0"/>
              <a:buChar char="•"/>
            </a:pPr>
            <a:endParaRPr lang="en-US" sz="2000" dirty="0"/>
          </a:p>
          <a:p>
            <a:pPr marL="800100" lvl="1" indent="-342900">
              <a:buFont typeface="+mj-lt"/>
              <a:buAutoNum type="arabicPeriod"/>
            </a:pPr>
            <a:r>
              <a:rPr lang="en-US" sz="2000" b="1" dirty="0">
                <a:cs typeface="Source Sans Pro"/>
              </a:rPr>
              <a:t>Schedule for Addressing Advice in GAC Barcelona Communique</a:t>
            </a:r>
          </a:p>
          <a:p>
            <a:pPr marL="1257300" lvl="2" indent="-342900">
              <a:buFont typeface="Arial" panose="020B0604020202020204" pitchFamily="34" charset="0"/>
              <a:buChar char="•"/>
            </a:pPr>
            <a:r>
              <a:rPr lang="en-US" sz="2000" dirty="0">
                <a:cs typeface="Source Sans Pro"/>
              </a:rPr>
              <a:t>Speaker(s): David Olive, SVP of Policy Development Support; Christine Willett, VP of gTLD Operations</a:t>
            </a:r>
          </a:p>
          <a:p>
            <a:pPr marL="800100" lvl="1" indent="-342900">
              <a:buFont typeface="+mj-lt"/>
              <a:buAutoNum type="arabicPeriod"/>
            </a:pPr>
            <a:endParaRPr lang="en-US" sz="2000" dirty="0">
              <a:cs typeface="Source Sans Pro"/>
            </a:endParaRPr>
          </a:p>
          <a:p>
            <a:pPr marL="800100" lvl="1" indent="-342900">
              <a:buFont typeface="+mj-lt"/>
              <a:buAutoNum type="arabicPeriod"/>
            </a:pPr>
            <a:r>
              <a:rPr lang="en-US" sz="2000" b="1" dirty="0"/>
              <a:t>Review of Open GAC Advice Items and GAC Advice Principles</a:t>
            </a:r>
          </a:p>
          <a:p>
            <a:pPr marL="1257300" lvl="2" indent="-342900">
              <a:buFont typeface="Arial" panose="020B0604020202020204" pitchFamily="34" charset="0"/>
              <a:buChar char="•"/>
            </a:pPr>
            <a:r>
              <a:rPr lang="en-US" sz="2000" dirty="0">
                <a:cs typeface="Source Sans Pro"/>
              </a:rPr>
              <a:t>Speaker(s): David Olive, SVP of Policy Development Support; Christine Willett, VP of gTLD Operations</a:t>
            </a:r>
          </a:p>
          <a:p>
            <a:pPr lvl="2"/>
            <a:endParaRPr lang="en-US" sz="2000" dirty="0"/>
          </a:p>
          <a:p>
            <a:pPr lvl="1"/>
            <a:r>
              <a:rPr lang="en-US" sz="2000" b="1" dirty="0"/>
              <a:t>5.</a:t>
            </a:r>
            <a:r>
              <a:rPr lang="en-US" sz="2000" dirty="0"/>
              <a:t> </a:t>
            </a:r>
            <a:r>
              <a:rPr lang="en-US" sz="2000" b="1" dirty="0"/>
              <a:t>AOB</a:t>
            </a:r>
          </a:p>
          <a:p>
            <a:pPr marL="1200150" lvl="2" indent="-285750">
              <a:buFont typeface="Arial" panose="020B0604020202020204" pitchFamily="34" charset="0"/>
              <a:buChar char="•"/>
            </a:pPr>
            <a:r>
              <a:rPr lang="en-US" sz="2000" dirty="0"/>
              <a:t>	Future briefings for the GAC on issues of interest</a:t>
            </a:r>
          </a:p>
        </p:txBody>
      </p:sp>
    </p:spTree>
    <p:extLst>
      <p:ext uri="{BB962C8B-B14F-4D97-AF65-F5344CB8AC3E}">
        <p14:creationId xmlns:p14="http://schemas.microsoft.com/office/powerpoint/2010/main" val="111088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of Board-GAC Dialogue</a:t>
            </a:r>
          </a:p>
        </p:txBody>
      </p:sp>
      <p:sp>
        <p:nvSpPr>
          <p:cNvPr id="3" name="Rectangle 2"/>
          <p:cNvSpPr/>
          <p:nvPr/>
        </p:nvSpPr>
        <p:spPr>
          <a:xfrm>
            <a:off x="374904" y="1073810"/>
            <a:ext cx="8159255" cy="3650590"/>
          </a:xfrm>
          <a:prstGeom prst="rect">
            <a:avLst/>
          </a:prstGeom>
        </p:spPr>
        <p:txBody>
          <a:bodyPr wrap="square">
            <a:normAutofit/>
          </a:bodyPr>
          <a:lstStyle/>
          <a:p>
            <a:pPr marL="342900" indent="-342900">
              <a:buFont typeface="Wingdings" panose="05000000000000000000" pitchFamily="2" charset="2"/>
              <a:buChar char="§"/>
            </a:pPr>
            <a:r>
              <a:rPr lang="en-US" sz="2800" dirty="0">
                <a:cs typeface="Source Sans Pro"/>
              </a:rPr>
              <a:t>What is the purpose and what are the ultimate goals of this Board-GAC dialogue? </a:t>
            </a:r>
          </a:p>
          <a:p>
            <a:pPr marL="342900" indent="-342900">
              <a:buFont typeface="Wingdings" panose="05000000000000000000" pitchFamily="2" charset="2"/>
              <a:buChar char="§"/>
            </a:pPr>
            <a:endParaRPr lang="en-US" sz="2800" dirty="0">
              <a:cs typeface="Source Sans Pro"/>
            </a:endParaRPr>
          </a:p>
          <a:p>
            <a:pPr marL="342900" indent="-342900">
              <a:buFont typeface="Wingdings" panose="05000000000000000000" pitchFamily="2" charset="2"/>
              <a:buChar char="§"/>
            </a:pPr>
            <a:r>
              <a:rPr lang="en-US" sz="2800" dirty="0">
                <a:cs typeface="Source Sans Pro"/>
              </a:rPr>
              <a:t>Based on the intended goals of the dialogue, should this group be renamed? E.g., the Board-GAC Relations Group? </a:t>
            </a:r>
          </a:p>
          <a:p>
            <a:pPr marL="800100" lvl="1" indent="-342900">
              <a:buFont typeface="Wingdings" panose="05000000000000000000" pitchFamily="2" charset="2"/>
              <a:buChar char="§"/>
            </a:pPr>
            <a:endParaRPr lang="en-US" sz="2800" dirty="0">
              <a:solidFill>
                <a:srgbClr val="FF0000"/>
              </a:solidFill>
              <a:cs typeface="Source Sans Pro"/>
            </a:endParaRPr>
          </a:p>
          <a:p>
            <a:pPr marL="800100" lvl="1" indent="-342900">
              <a:buFont typeface="Wingdings" panose="05000000000000000000" pitchFamily="2" charset="2"/>
              <a:buChar char="§"/>
            </a:pPr>
            <a:endParaRPr lang="en-US" sz="2800" dirty="0">
              <a:cs typeface="Source Sans Pro"/>
            </a:endParaRPr>
          </a:p>
        </p:txBody>
      </p:sp>
    </p:spTree>
    <p:extLst>
      <p:ext uri="{BB962C8B-B14F-4D97-AF65-F5344CB8AC3E}">
        <p14:creationId xmlns:p14="http://schemas.microsoft.com/office/powerpoint/2010/main" val="262072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129306"/>
            <a:ext cx="8923782" cy="450663"/>
          </a:xfrm>
        </p:spPr>
        <p:txBody>
          <a:bodyPr/>
          <a:lstStyle/>
          <a:p>
            <a:r>
              <a:rPr lang="en-US" sz="2000" dirty="0"/>
              <a:t>Timeline for Board Consideration of ICANN63 | Barcelona Communique</a:t>
            </a:r>
          </a:p>
        </p:txBody>
      </p:sp>
      <p:graphicFrame>
        <p:nvGraphicFramePr>
          <p:cNvPr id="3" name="Table 2"/>
          <p:cNvGraphicFramePr>
            <a:graphicFrameLocks noGrp="1"/>
          </p:cNvGraphicFramePr>
          <p:nvPr>
            <p:extLst>
              <p:ext uri="{D42A27DB-BD31-4B8C-83A1-F6EECF244321}">
                <p14:modId xmlns:p14="http://schemas.microsoft.com/office/powerpoint/2010/main" val="3986976756"/>
              </p:ext>
            </p:extLst>
          </p:nvPr>
        </p:nvGraphicFramePr>
        <p:xfrm>
          <a:off x="326898" y="1007699"/>
          <a:ext cx="8578977" cy="4678728"/>
        </p:xfrm>
        <a:graphic>
          <a:graphicData uri="http://schemas.openxmlformats.org/drawingml/2006/table">
            <a:tbl>
              <a:tblPr>
                <a:tableStyleId>{69CF1AB2-1976-4502-BF36-3FF5EA218861}</a:tableStyleId>
              </a:tblPr>
              <a:tblGrid>
                <a:gridCol w="873252">
                  <a:extLst>
                    <a:ext uri="{9D8B030D-6E8A-4147-A177-3AD203B41FA5}">
                      <a16:colId xmlns:a16="http://schemas.microsoft.com/office/drawing/2014/main" val="20000"/>
                    </a:ext>
                  </a:extLst>
                </a:gridCol>
                <a:gridCol w="2642645">
                  <a:extLst>
                    <a:ext uri="{9D8B030D-6E8A-4147-A177-3AD203B41FA5}">
                      <a16:colId xmlns:a16="http://schemas.microsoft.com/office/drawing/2014/main" val="20001"/>
                    </a:ext>
                  </a:extLst>
                </a:gridCol>
                <a:gridCol w="3109493">
                  <a:extLst>
                    <a:ext uri="{9D8B030D-6E8A-4147-A177-3AD203B41FA5}">
                      <a16:colId xmlns:a16="http://schemas.microsoft.com/office/drawing/2014/main" val="20002"/>
                    </a:ext>
                  </a:extLst>
                </a:gridCol>
                <a:gridCol w="1953587">
                  <a:extLst>
                    <a:ext uri="{9D8B030D-6E8A-4147-A177-3AD203B41FA5}">
                      <a16:colId xmlns:a16="http://schemas.microsoft.com/office/drawing/2014/main" val="20003"/>
                    </a:ext>
                  </a:extLst>
                </a:gridCol>
              </a:tblGrid>
              <a:tr h="779788">
                <a:tc>
                  <a:txBody>
                    <a:bodyPr/>
                    <a:lstStyle/>
                    <a:p>
                      <a:pPr algn="ctr" fontAlgn="t"/>
                      <a:r>
                        <a:rPr lang="en-US" sz="1800" b="1" u="none" strike="noStrike" dirty="0">
                          <a:effectLst/>
                        </a:rPr>
                        <a:t>Week</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t"/>
                      <a:r>
                        <a:rPr lang="en-US" sz="1800" b="1" u="none" strike="noStrike" dirty="0">
                          <a:effectLst/>
                        </a:rPr>
                        <a:t>"Expected by" Date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t"/>
                      <a:r>
                        <a:rPr lang="en-US" sz="1800" b="1" u="none" strike="noStrike" dirty="0">
                          <a:effectLst/>
                        </a:rPr>
                        <a:t>Action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t"/>
                      <a:r>
                        <a:rPr lang="en-US" sz="1800" b="1" u="none" strike="noStrike" dirty="0">
                          <a:effectLst/>
                        </a:rPr>
                        <a:t>Owner</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79788">
                <a:tc>
                  <a:txBody>
                    <a:bodyPr/>
                    <a:lstStyle/>
                    <a:p>
                      <a:pPr algn="ctr" fontAlgn="ctr"/>
                      <a:r>
                        <a:rPr lang="en-US" sz="1800" b="1" u="none" strike="noStrike" dirty="0">
                          <a:effectLst/>
                        </a:rPr>
                        <a:t>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b="1" u="none" strike="noStrike" dirty="0">
                          <a:effectLst/>
                        </a:rPr>
                        <a:t>26 October 2018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Publish Communique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ICANN org &amp; GAC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1"/>
                  </a:ext>
                </a:extLst>
              </a:tr>
              <a:tr h="779788">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5</a:t>
                      </a:r>
                    </a:p>
                  </a:txBody>
                  <a:tcPr anchor="ctr">
                    <a:noFill/>
                  </a:tcPr>
                </a:tc>
                <a:tc>
                  <a:txBody>
                    <a:bodyPr/>
                    <a:lstStyle/>
                    <a:p>
                      <a:pPr algn="ctr" fontAlgn="ctr"/>
                      <a:r>
                        <a:rPr lang="en-US" sz="1800" b="1" u="none" strike="noStrike" dirty="0">
                          <a:effectLst/>
                        </a:rPr>
                        <a:t>30 November 2018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Board &amp; GAC Meeting</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ICANN Board &amp; GAC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2"/>
                  </a:ext>
                </a:extLst>
              </a:tr>
              <a:tr h="779788">
                <a:tc>
                  <a:txBody>
                    <a:bodyPr/>
                    <a:lstStyle/>
                    <a:p>
                      <a:pPr algn="ctr" fontAlgn="ctr"/>
                      <a:r>
                        <a:rPr lang="en-US" sz="1800" b="1" i="0" u="none" strike="noStrike" dirty="0">
                          <a:solidFill>
                            <a:schemeClr val="dk1"/>
                          </a:solidFill>
                          <a:effectLst/>
                          <a:latin typeface="+mn-lt"/>
                          <a:cs typeface="+mn-cs"/>
                        </a:rPr>
                        <a:t>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b="1" u="none" strike="noStrike" dirty="0">
                          <a:effectLst/>
                        </a:rPr>
                        <a:t>21 December </a:t>
                      </a:r>
                      <a:r>
                        <a:rPr lang="en-US" sz="1800" b="1" u="none" strike="noStrike" baseline="0" dirty="0">
                          <a:effectLst/>
                        </a:rPr>
                        <a:t>2018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Board Working Group Review</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ICANN Board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3"/>
                  </a:ext>
                </a:extLst>
              </a:tr>
              <a:tr h="779788">
                <a:tc>
                  <a:txBody>
                    <a:bodyPr/>
                    <a:lstStyle/>
                    <a:p>
                      <a:pPr algn="ctr" fontAlgn="ctr"/>
                      <a:r>
                        <a:rPr lang="en-US" sz="1800" b="1" u="none" strike="noStrike" dirty="0">
                          <a:effectLst/>
                        </a:rPr>
                        <a:t>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b="1" u="none" strike="noStrike" baseline="0" dirty="0">
                          <a:effectLst/>
                        </a:rPr>
                        <a:t>Board Workshop: </a:t>
                      </a:r>
                    </a:p>
                    <a:p>
                      <a:pPr algn="ctr" fontAlgn="ctr"/>
                      <a:r>
                        <a:rPr lang="en-US" sz="1800" b="1" u="none" strike="noStrike" baseline="0" dirty="0">
                          <a:effectLst/>
                        </a:rPr>
                        <a:t>25-27 Jan 2019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Board adoption of new scorecard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ICANN Board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4"/>
                  </a:ext>
                </a:extLst>
              </a:tr>
              <a:tr h="779788">
                <a:tc>
                  <a:txBody>
                    <a:bodyPr/>
                    <a:lstStyle/>
                    <a:p>
                      <a:pPr algn="ctr" fontAlgn="ctr"/>
                      <a:r>
                        <a:rPr lang="en-US" sz="1800" b="1" u="none" strike="noStrike" dirty="0">
                          <a:effectLst/>
                        </a:rPr>
                        <a:t>19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b="1" u="none" strike="noStrike" dirty="0">
                          <a:effectLst/>
                        </a:rPr>
                        <a:t>ICANN64: </a:t>
                      </a:r>
                    </a:p>
                    <a:p>
                      <a:pPr algn="ctr" fontAlgn="ctr"/>
                      <a:r>
                        <a:rPr lang="en-US" sz="1800" b="1" u="none" strike="noStrike" dirty="0">
                          <a:effectLst/>
                        </a:rPr>
                        <a:t>9 – 14 Mar </a:t>
                      </a:r>
                      <a:r>
                        <a:rPr lang="en-US" sz="1800" b="1" u="none" strike="noStrike" baseline="0" dirty="0">
                          <a:effectLst/>
                        </a:rPr>
                        <a:t>2019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GAC consideration of ICANN63 scorecard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algn="ctr" fontAlgn="ctr"/>
                      <a:r>
                        <a:rPr lang="en-US" sz="1800" u="none" strike="noStrike" dirty="0">
                          <a:effectLst/>
                        </a:rPr>
                        <a:t>GAC</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96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0"/>
            <a:ext cx="8799576" cy="450663"/>
          </a:xfrm>
        </p:spPr>
        <p:txBody>
          <a:bodyPr/>
          <a:lstStyle/>
          <a:p>
            <a:r>
              <a:rPr lang="en-US" sz="2400" dirty="0"/>
              <a:t>Open GAC Advice Items and Historical GAC Advice Review</a:t>
            </a:r>
          </a:p>
        </p:txBody>
      </p:sp>
      <p:sp>
        <p:nvSpPr>
          <p:cNvPr id="3" name="Rectangle 2"/>
          <p:cNvSpPr/>
          <p:nvPr/>
        </p:nvSpPr>
        <p:spPr>
          <a:xfrm>
            <a:off x="228600" y="639471"/>
            <a:ext cx="8915400" cy="5784190"/>
          </a:xfrm>
          <a:prstGeom prst="rect">
            <a:avLst/>
          </a:prstGeom>
        </p:spPr>
        <p:txBody>
          <a:bodyPr wrap="square">
            <a:normAutofit/>
          </a:bodyPr>
          <a:lstStyle/>
          <a:p>
            <a:pPr marL="342900" indent="-342900">
              <a:buFont typeface="Wingdings" panose="05000000000000000000" pitchFamily="2" charset="2"/>
              <a:buChar char="§"/>
            </a:pPr>
            <a:r>
              <a:rPr lang="en-US" b="1" dirty="0">
                <a:cs typeface="Source Sans Pro"/>
              </a:rPr>
              <a:t>Purpose</a:t>
            </a:r>
          </a:p>
          <a:p>
            <a:pPr marL="800100" lvl="1" indent="-342900">
              <a:buFont typeface="Wingdings" panose="05000000000000000000" pitchFamily="2" charset="2"/>
              <a:buChar char="§"/>
            </a:pPr>
            <a:r>
              <a:rPr lang="en-US" dirty="0">
                <a:cs typeface="Source Sans Pro"/>
              </a:rPr>
              <a:t>Since ICANN60 Abu Dhabi the Board has shared the status of previous GAC advice and requested that the GAC to inform the Board if GAC members do not agree on the documented status. </a:t>
            </a:r>
          </a:p>
          <a:p>
            <a:pPr marL="800100" lvl="1" indent="-342900">
              <a:buFont typeface="Wingdings" panose="05000000000000000000" pitchFamily="2" charset="2"/>
              <a:buChar char="§"/>
            </a:pPr>
            <a:r>
              <a:rPr lang="en-US" dirty="0">
                <a:cs typeface="Source Sans Pro"/>
              </a:rPr>
              <a:t>The Board will now move forward with implementing the statuses as documented</a:t>
            </a:r>
          </a:p>
          <a:p>
            <a:pPr marL="800100" lvl="1" indent="-342900">
              <a:buFont typeface="Wingdings" panose="05000000000000000000" pitchFamily="2" charset="2"/>
              <a:buChar char="§"/>
            </a:pPr>
            <a:endParaRPr lang="en-US" dirty="0">
              <a:solidFill>
                <a:srgbClr val="FF0000"/>
              </a:solidFill>
              <a:cs typeface="Source Sans Pro"/>
            </a:endParaRPr>
          </a:p>
          <a:p>
            <a:pPr marL="800100" lvl="1" indent="-342900">
              <a:buFont typeface="Wingdings" panose="05000000000000000000" pitchFamily="2" charset="2"/>
              <a:buChar char="§"/>
            </a:pPr>
            <a:endParaRPr lang="en-US" dirty="0">
              <a:cs typeface="Source Sans Pro"/>
            </a:endParaRPr>
          </a:p>
          <a:p>
            <a:pPr marL="342900" indent="-342900">
              <a:buFont typeface="Wingdings" panose="05000000000000000000" pitchFamily="2" charset="2"/>
              <a:buChar char="§"/>
            </a:pPr>
            <a:r>
              <a:rPr lang="en-US" b="1" dirty="0">
                <a:cs typeface="Source Sans Pro"/>
              </a:rPr>
              <a:t>High Level Results</a:t>
            </a:r>
            <a:r>
              <a:rPr lang="en-US" dirty="0">
                <a:cs typeface="Source Sans Pro"/>
              </a:rPr>
              <a:t>:</a:t>
            </a:r>
          </a:p>
          <a:p>
            <a:pPr marL="800100" lvl="1" indent="-342900">
              <a:buFont typeface="Wingdings" panose="05000000000000000000" pitchFamily="2" charset="2"/>
              <a:buChar char="§"/>
            </a:pPr>
            <a:r>
              <a:rPr lang="en-US" dirty="0">
                <a:cs typeface="Source Sans Pro"/>
              </a:rPr>
              <a:t>181 items of GAC advice have been issued since ICANN46 (Beijing)</a:t>
            </a:r>
          </a:p>
          <a:p>
            <a:pPr marL="800100" lvl="1" indent="-342900">
              <a:buFont typeface="Wingdings" panose="05000000000000000000" pitchFamily="2" charset="2"/>
              <a:buChar char="§"/>
            </a:pPr>
            <a:r>
              <a:rPr lang="en-US" dirty="0">
                <a:cs typeface="Source Sans Pro"/>
              </a:rPr>
              <a:t>175 items have been considered by the Board</a:t>
            </a:r>
          </a:p>
          <a:p>
            <a:pPr marL="1257300" lvl="2" indent="-342900">
              <a:buFont typeface="Wingdings" panose="05000000000000000000" pitchFamily="2" charset="2"/>
              <a:buChar char="§"/>
            </a:pPr>
            <a:r>
              <a:rPr lang="en-US" dirty="0">
                <a:cs typeface="Source Sans Pro"/>
              </a:rPr>
              <a:t>16 items are pending ongoing community action</a:t>
            </a:r>
          </a:p>
          <a:p>
            <a:pPr marL="800100" lvl="1" indent="-342900">
              <a:buFont typeface="Wingdings" panose="05000000000000000000" pitchFamily="2" charset="2"/>
              <a:buChar char="§"/>
            </a:pPr>
            <a:r>
              <a:rPr lang="en-US" dirty="0">
                <a:cs typeface="Source Sans Pro"/>
              </a:rPr>
              <a:t>6 items are currently deferred from Board consideration</a:t>
            </a:r>
            <a:endParaRPr lang="en-US" dirty="0">
              <a:highlight>
                <a:srgbClr val="FFFF00"/>
              </a:highlight>
              <a:cs typeface="Source Sans Pro"/>
            </a:endParaRPr>
          </a:p>
          <a:p>
            <a:pPr marL="1257300" lvl="2" indent="-342900">
              <a:buFont typeface="Wingdings" panose="05000000000000000000" pitchFamily="2" charset="2"/>
              <a:buChar char="§"/>
            </a:pPr>
            <a:r>
              <a:rPr lang="en-US" dirty="0">
                <a:cs typeface="Source Sans Pro"/>
              </a:rPr>
              <a:t>4 items from the Puerto Rico Communique related to GDPR pending further input from the GAC</a:t>
            </a:r>
          </a:p>
          <a:p>
            <a:pPr marL="1257300" lvl="2" indent="-342900">
              <a:buFont typeface="Wingdings" panose="05000000000000000000" pitchFamily="2" charset="2"/>
              <a:buChar char="§"/>
            </a:pPr>
            <a:r>
              <a:rPr lang="en-US" dirty="0">
                <a:cs typeface="Source Sans Pro"/>
              </a:rPr>
              <a:t>2 items from the Panama Communique related to 2- Character Country Codes pending further discussion between the Board and GAC</a:t>
            </a:r>
            <a:endParaRPr lang="en-US" dirty="0">
              <a:highlight>
                <a:srgbClr val="FFFF00"/>
              </a:highlight>
              <a:cs typeface="Source Sans Pro"/>
            </a:endParaRPr>
          </a:p>
          <a:p>
            <a:pPr marL="800100" lvl="1" indent="-342900">
              <a:buFont typeface="Wingdings" panose="05000000000000000000" pitchFamily="2" charset="2"/>
              <a:buChar char="§"/>
            </a:pPr>
            <a:r>
              <a:rPr lang="en-US" dirty="0">
                <a:cs typeface="Source Sans Pro"/>
              </a:rPr>
              <a:t>The Board most recently </a:t>
            </a:r>
            <a:r>
              <a:rPr lang="en-US" dirty="0">
                <a:cs typeface="Source Sans Pro"/>
                <a:hlinkClick r:id="rId3"/>
              </a:rPr>
              <a:t>considered</a:t>
            </a:r>
            <a:r>
              <a:rPr lang="en-US" dirty="0">
                <a:cs typeface="Source Sans Pro"/>
              </a:rPr>
              <a:t> the Panama Communique</a:t>
            </a:r>
          </a:p>
          <a:p>
            <a:pPr marL="1257300" lvl="2" indent="-342900">
              <a:buFont typeface="Wingdings" panose="05000000000000000000" pitchFamily="2" charset="2"/>
              <a:buChar char="§"/>
            </a:pPr>
            <a:r>
              <a:rPr lang="en-US" dirty="0">
                <a:cs typeface="Source Sans Pro"/>
              </a:rPr>
              <a:t>6 items related to GDPR, WHOIS and IGO Protections were accepted</a:t>
            </a:r>
          </a:p>
        </p:txBody>
      </p:sp>
    </p:spTree>
    <p:extLst>
      <p:ext uri="{BB962C8B-B14F-4D97-AF65-F5344CB8AC3E}">
        <p14:creationId xmlns:p14="http://schemas.microsoft.com/office/powerpoint/2010/main" val="34927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543318" cy="450663"/>
          </a:xfrm>
        </p:spPr>
        <p:txBody>
          <a:bodyPr/>
          <a:lstStyle/>
          <a:p>
            <a:r>
              <a:rPr lang="en-US" dirty="0"/>
              <a:t>GAC Advice Overview – Phases and Advice Items</a:t>
            </a:r>
          </a:p>
        </p:txBody>
      </p:sp>
      <p:graphicFrame>
        <p:nvGraphicFramePr>
          <p:cNvPr id="8" name="Table 7"/>
          <p:cNvGraphicFramePr>
            <a:graphicFrameLocks noGrp="1"/>
          </p:cNvGraphicFramePr>
          <p:nvPr>
            <p:extLst>
              <p:ext uri="{D42A27DB-BD31-4B8C-83A1-F6EECF244321}">
                <p14:modId xmlns:p14="http://schemas.microsoft.com/office/powerpoint/2010/main" val="850815033"/>
              </p:ext>
            </p:extLst>
          </p:nvPr>
        </p:nvGraphicFramePr>
        <p:xfrm>
          <a:off x="219075" y="3411300"/>
          <a:ext cx="8699147" cy="2801685"/>
        </p:xfrm>
        <a:graphic>
          <a:graphicData uri="http://schemas.openxmlformats.org/drawingml/2006/table">
            <a:tbl>
              <a:tblPr>
                <a:tableStyleId>{69CF1AB2-1976-4502-BF36-3FF5EA218861}</a:tableStyleId>
              </a:tblPr>
              <a:tblGrid>
                <a:gridCol w="1711326">
                  <a:extLst>
                    <a:ext uri="{9D8B030D-6E8A-4147-A177-3AD203B41FA5}">
                      <a16:colId xmlns:a16="http://schemas.microsoft.com/office/drawing/2014/main" val="20000"/>
                    </a:ext>
                  </a:extLst>
                </a:gridCol>
                <a:gridCol w="6987821">
                  <a:extLst>
                    <a:ext uri="{9D8B030D-6E8A-4147-A177-3AD203B41FA5}">
                      <a16:colId xmlns:a16="http://schemas.microsoft.com/office/drawing/2014/main" val="20001"/>
                    </a:ext>
                  </a:extLst>
                </a:gridCol>
              </a:tblGrid>
              <a:tr h="170748">
                <a:tc>
                  <a:txBody>
                    <a:bodyPr/>
                    <a:lstStyle/>
                    <a:p>
                      <a:pPr algn="l" fontAlgn="t"/>
                      <a:r>
                        <a:rPr lang="en-US" sz="1400" b="1" u="none" strike="noStrike" dirty="0">
                          <a:effectLst/>
                        </a:rPr>
                        <a:t>Phase</a:t>
                      </a:r>
                      <a:endParaRPr lang="en-US" sz="14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t"/>
                      <a:r>
                        <a:rPr lang="en-US" sz="1400" b="1" u="none" strike="noStrike" dirty="0">
                          <a:effectLst/>
                        </a:rPr>
                        <a:t>Definition of Phase</a:t>
                      </a:r>
                      <a:endParaRPr lang="en-US" sz="1400" b="1" i="0" u="none" strike="noStrike" dirty="0">
                        <a:solidFill>
                          <a:srgbClr val="FFFFFF"/>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0"/>
                  </a:ext>
                </a:extLst>
              </a:tr>
              <a:tr h="334199">
                <a:tc>
                  <a:txBody>
                    <a:bodyPr/>
                    <a:lstStyle/>
                    <a:p>
                      <a:pPr algn="l" fontAlgn="t"/>
                      <a:r>
                        <a:rPr lang="en-US" sz="1400" b="1" u="none" strike="noStrike" dirty="0">
                          <a:effectLst/>
                        </a:rPr>
                        <a:t>Phase 1 | Receive &amp; Publish</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GAC is producing Advice and ICANN Board/organization has not yet received or</a:t>
                      </a:r>
                      <a:r>
                        <a:rPr lang="en-US" sz="1400" u="none" strike="noStrike" baseline="0" dirty="0">
                          <a:effectLst/>
                        </a:rPr>
                        <a:t> </a:t>
                      </a:r>
                      <a:r>
                        <a:rPr lang="en-US" sz="1400" u="none" strike="noStrike" dirty="0">
                          <a:effectLst/>
                        </a:rPr>
                        <a:t>published</a:t>
                      </a:r>
                      <a:endParaRPr lang="en-US" sz="14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0001"/>
                  </a:ext>
                </a:extLst>
              </a:tr>
              <a:tr h="497650">
                <a:tc>
                  <a:txBody>
                    <a:bodyPr/>
                    <a:lstStyle/>
                    <a:p>
                      <a:pPr algn="l" fontAlgn="t"/>
                      <a:r>
                        <a:rPr lang="en-US" sz="1400" b="1" u="none" strike="noStrike" dirty="0">
                          <a:effectLst/>
                        </a:rPr>
                        <a:t>Phase 2 | Understand</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ICANN Board/org is reviewing the advice to identify any questions needing clarification before formal Board consideration (new since Copenhagen</a:t>
                      </a:r>
                      <a:r>
                        <a:rPr lang="en-US" sz="1400" u="none" strike="noStrike" baseline="0" dirty="0">
                          <a:effectLst/>
                        </a:rPr>
                        <a:t> Communiqué)</a:t>
                      </a:r>
                      <a:endParaRPr lang="en-US" sz="14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0002"/>
                  </a:ext>
                </a:extLst>
              </a:tr>
              <a:tr h="497650">
                <a:tc>
                  <a:txBody>
                    <a:bodyPr/>
                    <a:lstStyle/>
                    <a:p>
                      <a:pPr algn="l" fontAlgn="t"/>
                      <a:r>
                        <a:rPr lang="en-US" sz="1400" b="1" u="none" strike="noStrike" dirty="0">
                          <a:effectLst/>
                        </a:rPr>
                        <a:t>Phase 3 | Evaluate &amp; Consider</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The ICANN Board is in the process of formally considering the advice via a scorecard and/or resolution. Items may also appear in this phase because further Board consideration may be required. </a:t>
                      </a:r>
                    </a:p>
                  </a:txBody>
                  <a:tcPr marL="9525" marR="9525" marT="9525" marB="0">
                    <a:solidFill>
                      <a:schemeClr val="bg1"/>
                    </a:solidFill>
                  </a:tcPr>
                </a:tc>
                <a:extLst>
                  <a:ext uri="{0D108BD9-81ED-4DB2-BD59-A6C34878D82A}">
                    <a16:rowId xmlns:a16="http://schemas.microsoft.com/office/drawing/2014/main" val="10003"/>
                  </a:ext>
                </a:extLst>
              </a:tr>
              <a:tr h="497650">
                <a:tc>
                  <a:txBody>
                    <a:bodyPr/>
                    <a:lstStyle/>
                    <a:p>
                      <a:pPr algn="l" fontAlgn="t"/>
                      <a:r>
                        <a:rPr lang="en-US" sz="1400" b="1" u="none" strike="noStrike" dirty="0">
                          <a:effectLst/>
                        </a:rPr>
                        <a:t>Phase 4 | Implement</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The Board has considered the advice and directed the CEO and ICANN org to proceed with action or implementation.  This action or implementation is currently underway. </a:t>
                      </a:r>
                      <a:endParaRPr lang="en-US" sz="14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0004"/>
                  </a:ext>
                </a:extLst>
              </a:tr>
              <a:tr h="497650">
                <a:tc>
                  <a:txBody>
                    <a:bodyPr/>
                    <a:lstStyle/>
                    <a:p>
                      <a:pPr algn="l" fontAlgn="t"/>
                      <a:r>
                        <a:rPr lang="en-US" sz="1400" b="1" u="none" strike="noStrike" dirty="0">
                          <a:effectLst/>
                        </a:rPr>
                        <a:t>Phase 5 | Close Request</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The ICANN org has reviewed the advice and has determined the advice has been considered, and all directed action or implementation has been completed. </a:t>
                      </a:r>
                      <a:endParaRPr lang="en-US" sz="14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B85541B3-F10D-A647-B747-128272463E81}"/>
              </a:ext>
            </a:extLst>
          </p:cNvPr>
          <p:cNvPicPr>
            <a:picLocks noChangeAspect="1"/>
          </p:cNvPicPr>
          <p:nvPr/>
        </p:nvPicPr>
        <p:blipFill>
          <a:blip r:embed="rId3"/>
          <a:stretch>
            <a:fillRect/>
          </a:stretch>
        </p:blipFill>
        <p:spPr>
          <a:xfrm>
            <a:off x="102340" y="584372"/>
            <a:ext cx="8815882" cy="2739398"/>
          </a:xfrm>
          <a:prstGeom prst="rect">
            <a:avLst/>
          </a:prstGeom>
        </p:spPr>
      </p:pic>
    </p:spTree>
    <p:extLst>
      <p:ext uri="{BB962C8B-B14F-4D97-AF65-F5344CB8AC3E}">
        <p14:creationId xmlns:p14="http://schemas.microsoft.com/office/powerpoint/2010/main" val="374227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6" y="46179"/>
            <a:ext cx="8875583" cy="450663"/>
          </a:xfrm>
        </p:spPr>
        <p:txBody>
          <a:bodyPr/>
          <a:lstStyle/>
          <a:p>
            <a:r>
              <a:rPr lang="en-US" dirty="0"/>
              <a:t>GAC Advice Overview – Deferred Items in Phase 2</a:t>
            </a:r>
          </a:p>
        </p:txBody>
      </p:sp>
      <p:sp>
        <p:nvSpPr>
          <p:cNvPr id="8" name="TextBox 7"/>
          <p:cNvSpPr txBox="1"/>
          <p:nvPr/>
        </p:nvSpPr>
        <p:spPr>
          <a:xfrm>
            <a:off x="268417" y="700810"/>
            <a:ext cx="8834287" cy="147732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600" dirty="0">
                <a:cs typeface="Source Sans Pro"/>
              </a:rPr>
              <a:t>There are 6 items that have been deferred by the Board, pending further discussion with the GAC. These items are currently in Phase 2: </a:t>
            </a:r>
          </a:p>
          <a:p>
            <a:pPr marL="742950" lvl="1" indent="-285750">
              <a:buFont typeface="Arial" panose="020B0604020202020204" pitchFamily="34" charset="0"/>
              <a:buChar char="•"/>
            </a:pPr>
            <a:r>
              <a:rPr lang="en-US" sz="1600" dirty="0">
                <a:cs typeface="Source Sans Pro"/>
              </a:rPr>
              <a:t>4 items related to GDPR and WHOIS from the San Juan Communique, pending further discussion with the GAC. </a:t>
            </a:r>
          </a:p>
          <a:p>
            <a:pPr marL="742950" lvl="1" indent="-285750">
              <a:buFont typeface="Arial" panose="020B0604020202020204" pitchFamily="34" charset="0"/>
              <a:buChar char="•"/>
            </a:pPr>
            <a:r>
              <a:rPr lang="en-US" sz="1600" dirty="0">
                <a:cs typeface="Source Sans Pro"/>
              </a:rPr>
              <a:t>2 items from the Panama Communique related to 2-Character Country Codes, pending further discussion with the GAC. </a:t>
            </a:r>
          </a:p>
        </p:txBody>
      </p:sp>
      <p:graphicFrame>
        <p:nvGraphicFramePr>
          <p:cNvPr id="6" name="Table 5"/>
          <p:cNvGraphicFramePr>
            <a:graphicFrameLocks noGrp="1"/>
          </p:cNvGraphicFramePr>
          <p:nvPr>
            <p:extLst>
              <p:ext uri="{D42A27DB-BD31-4B8C-83A1-F6EECF244321}">
                <p14:modId xmlns:p14="http://schemas.microsoft.com/office/powerpoint/2010/main" val="3977333529"/>
              </p:ext>
            </p:extLst>
          </p:nvPr>
        </p:nvGraphicFramePr>
        <p:xfrm>
          <a:off x="460270" y="2178138"/>
          <a:ext cx="8290560" cy="4016922"/>
        </p:xfrm>
        <a:graphic>
          <a:graphicData uri="http://schemas.openxmlformats.org/drawingml/2006/table">
            <a:tbl>
              <a:tblPr>
                <a:tableStyleId>{69CF1AB2-1976-4502-BF36-3FF5EA218861}</a:tableStyleId>
              </a:tblPr>
              <a:tblGrid>
                <a:gridCol w="1249680">
                  <a:extLst>
                    <a:ext uri="{9D8B030D-6E8A-4147-A177-3AD203B41FA5}">
                      <a16:colId xmlns:a16="http://schemas.microsoft.com/office/drawing/2014/main" val="1846543796"/>
                    </a:ext>
                  </a:extLst>
                </a:gridCol>
                <a:gridCol w="7040880">
                  <a:extLst>
                    <a:ext uri="{9D8B030D-6E8A-4147-A177-3AD203B41FA5}">
                      <a16:colId xmlns:a16="http://schemas.microsoft.com/office/drawing/2014/main" val="20000"/>
                    </a:ext>
                  </a:extLst>
                </a:gridCol>
              </a:tblGrid>
              <a:tr h="332833">
                <a:tc>
                  <a:txBody>
                    <a:bodyPr/>
                    <a:lstStyle/>
                    <a:p>
                      <a:pPr algn="l" fontAlgn="t"/>
                      <a:r>
                        <a:rPr lang="en-US" sz="1400" b="1" i="0" u="none" strike="noStrike" dirty="0">
                          <a:solidFill>
                            <a:srgbClr val="000000"/>
                          </a:solidFill>
                          <a:effectLst/>
                          <a:latin typeface="+mn-lt"/>
                        </a:rPr>
                        <a:t>Communique</a:t>
                      </a:r>
                    </a:p>
                  </a:txBody>
                  <a:tcPr marL="8273" marR="8273" marT="8273" marB="0"/>
                </a:tc>
                <a:tc>
                  <a:txBody>
                    <a:bodyPr/>
                    <a:lstStyle/>
                    <a:p>
                      <a:pPr algn="l" fontAlgn="t"/>
                      <a:r>
                        <a:rPr lang="en-US" sz="1400" b="1" u="none" strike="noStrike" dirty="0">
                          <a:effectLst/>
                          <a:latin typeface="+mn-lt"/>
                        </a:rPr>
                        <a:t>Advice Text</a:t>
                      </a:r>
                      <a:endParaRPr lang="en-US" sz="1400" b="1" i="0" u="none" strike="noStrike" dirty="0">
                        <a:solidFill>
                          <a:srgbClr val="000000"/>
                        </a:solidFill>
                        <a:effectLst/>
                        <a:latin typeface="+mn-lt"/>
                      </a:endParaRPr>
                    </a:p>
                  </a:txBody>
                  <a:tcPr marL="8273" marR="8273" marT="8273" marB="0"/>
                </a:tc>
                <a:extLst>
                  <a:ext uri="{0D108BD9-81ED-4DB2-BD59-A6C34878D82A}">
                    <a16:rowId xmlns:a16="http://schemas.microsoft.com/office/drawing/2014/main" val="10000"/>
                  </a:ext>
                </a:extLst>
              </a:tr>
              <a:tr h="545384">
                <a:tc>
                  <a:txBody>
                    <a:bodyPr/>
                    <a:lstStyle/>
                    <a:p>
                      <a:pPr algn="l" fontAlgn="t"/>
                      <a:r>
                        <a:rPr lang="en-US" sz="1400" b="0" i="0" u="none" strike="noStrike" dirty="0">
                          <a:solidFill>
                            <a:srgbClr val="000000"/>
                          </a:solidFill>
                          <a:effectLst/>
                          <a:latin typeface="+mn-lt"/>
                        </a:rPr>
                        <a:t>ICANN61</a:t>
                      </a:r>
                    </a:p>
                  </a:txBody>
                  <a:tcPr marL="8273" marR="8273" marT="8273" marB="0">
                    <a:solidFill>
                      <a:schemeClr val="bg1"/>
                    </a:solidFill>
                  </a:tcPr>
                </a:tc>
                <a:tc>
                  <a:txBody>
                    <a:bodyPr/>
                    <a:lstStyle/>
                    <a:p>
                      <a:pPr algn="l" fontAlgn="t"/>
                      <a:r>
                        <a:rPr lang="en-US" sz="1400" b="1" u="none" strike="noStrike" dirty="0">
                          <a:effectLst/>
                          <a:latin typeface="+mn-lt"/>
                        </a:rPr>
                        <a:t>1.a.IV. </a:t>
                      </a:r>
                      <a:r>
                        <a:rPr lang="en-US" sz="1400" b="0" u="none" strike="noStrike" dirty="0">
                          <a:effectLst/>
                          <a:latin typeface="+mn-lt"/>
                        </a:rPr>
                        <a:t>Distinguish between legal and natural persons, allowing for public access to WHOIS data of legal entities, which are not in the remit of the GDPR</a:t>
                      </a:r>
                      <a:endParaRPr lang="en-US" sz="1400" b="0" i="0" u="none" strike="noStrike" dirty="0">
                        <a:solidFill>
                          <a:srgbClr val="000000"/>
                        </a:solidFill>
                        <a:effectLst/>
                        <a:latin typeface="+mn-lt"/>
                      </a:endParaRPr>
                    </a:p>
                  </a:txBody>
                  <a:tcPr marL="8273" marR="8273" marT="8273" marB="0">
                    <a:solidFill>
                      <a:schemeClr val="bg1"/>
                    </a:solidFill>
                  </a:tcPr>
                </a:tc>
                <a:extLst>
                  <a:ext uri="{0D108BD9-81ED-4DB2-BD59-A6C34878D82A}">
                    <a16:rowId xmlns:a16="http://schemas.microsoft.com/office/drawing/2014/main" val="10001"/>
                  </a:ext>
                </a:extLst>
              </a:tr>
              <a:tr h="688902">
                <a:tc>
                  <a:txBody>
                    <a:bodyPr/>
                    <a:lstStyle/>
                    <a:p>
                      <a:pPr algn="l" fontAlgn="t"/>
                      <a:r>
                        <a:rPr lang="en-US" sz="1400" b="0" i="0" u="none" strike="noStrike" dirty="0">
                          <a:solidFill>
                            <a:srgbClr val="000000"/>
                          </a:solidFill>
                          <a:effectLst/>
                          <a:latin typeface="+mn-lt"/>
                        </a:rPr>
                        <a:t>ICANN61</a:t>
                      </a:r>
                    </a:p>
                  </a:txBody>
                  <a:tcPr marL="8273" marR="8273" marT="8273" marB="0">
                    <a:solidFill>
                      <a:schemeClr val="bg1"/>
                    </a:solidFill>
                  </a:tcPr>
                </a:tc>
                <a:tc>
                  <a:txBody>
                    <a:bodyPr/>
                    <a:lstStyle/>
                    <a:p>
                      <a:pPr algn="l" fontAlgn="t"/>
                      <a:r>
                        <a:rPr lang="en-US" sz="1400" b="1" u="none" strike="noStrike" dirty="0">
                          <a:effectLst/>
                          <a:latin typeface="+mn-lt"/>
                        </a:rPr>
                        <a:t>1.a.V. </a:t>
                      </a:r>
                      <a:r>
                        <a:rPr lang="en-US" sz="1400" u="none" strike="noStrike" dirty="0">
                          <a:effectLst/>
                          <a:latin typeface="+mn-lt"/>
                        </a:rPr>
                        <a:t>Ensure continued access to the WHOIS, including non-public data, for users with a legitimate purpose, until the time when the interim WHOIS model is fully operational, on a mandatory basis for all contracted parties</a:t>
                      </a:r>
                      <a:endParaRPr lang="en-US" sz="1400" b="0" i="0" u="none" strike="noStrike" dirty="0">
                        <a:solidFill>
                          <a:srgbClr val="000000"/>
                        </a:solidFill>
                        <a:effectLst/>
                        <a:latin typeface="+mn-lt"/>
                      </a:endParaRPr>
                    </a:p>
                  </a:txBody>
                  <a:tcPr marL="8273" marR="8273" marT="8273" marB="0">
                    <a:solidFill>
                      <a:schemeClr val="bg1"/>
                    </a:solidFill>
                  </a:tcPr>
                </a:tc>
                <a:extLst>
                  <a:ext uri="{0D108BD9-81ED-4DB2-BD59-A6C34878D82A}">
                    <a16:rowId xmlns:a16="http://schemas.microsoft.com/office/drawing/2014/main" val="10002"/>
                  </a:ext>
                </a:extLst>
              </a:tr>
              <a:tr h="501988">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ICANN61</a:t>
                      </a:r>
                    </a:p>
                    <a:p>
                      <a:pPr algn="l" fontAlgn="t"/>
                      <a:endParaRPr lang="en-US" sz="1400" b="0" i="0" u="none" strike="noStrike" dirty="0">
                        <a:solidFill>
                          <a:srgbClr val="000000"/>
                        </a:solidFill>
                        <a:effectLst/>
                        <a:latin typeface="+mn-lt"/>
                      </a:endParaRPr>
                    </a:p>
                  </a:txBody>
                  <a:tcPr marL="8273" marR="8273" marT="8273" marB="0">
                    <a:solidFill>
                      <a:schemeClr val="bg1"/>
                    </a:solidFill>
                  </a:tcPr>
                </a:tc>
                <a:tc>
                  <a:txBody>
                    <a:bodyPr/>
                    <a:lstStyle/>
                    <a:p>
                      <a:pPr algn="l" fontAlgn="t"/>
                      <a:r>
                        <a:rPr lang="en-US" sz="1400" b="1" u="none" strike="noStrike" dirty="0">
                          <a:effectLst/>
                          <a:latin typeface="+mn-lt"/>
                        </a:rPr>
                        <a:t>1.a.VI.</a:t>
                      </a:r>
                      <a:r>
                        <a:rPr lang="en-US" sz="1400" b="1" u="none" strike="noStrike" baseline="0" dirty="0">
                          <a:effectLst/>
                          <a:latin typeface="+mn-lt"/>
                        </a:rPr>
                        <a:t> </a:t>
                      </a:r>
                      <a:r>
                        <a:rPr lang="en-US" sz="1400" u="none" strike="noStrike" dirty="0">
                          <a:effectLst/>
                          <a:latin typeface="+mn-lt"/>
                        </a:rPr>
                        <a:t>Ensure that limitations in terms of query volume envisaged under an accreditation program balance realistic </a:t>
                      </a:r>
                      <a:r>
                        <a:rPr lang="en-US" sz="1400" u="none" strike="noStrike">
                          <a:effectLst/>
                          <a:latin typeface="+mn-lt"/>
                        </a:rPr>
                        <a:t>investigatory crossreferencing </a:t>
                      </a:r>
                      <a:r>
                        <a:rPr lang="en-US" sz="1400" u="none" strike="noStrike" dirty="0">
                          <a:effectLst/>
                          <a:latin typeface="+mn-lt"/>
                        </a:rPr>
                        <a:t>needs</a:t>
                      </a:r>
                      <a:endParaRPr lang="en-US" sz="1400" b="0" i="0" u="none" strike="noStrike" dirty="0">
                        <a:solidFill>
                          <a:srgbClr val="000000"/>
                        </a:solidFill>
                        <a:effectLst/>
                        <a:latin typeface="+mn-lt"/>
                      </a:endParaRPr>
                    </a:p>
                  </a:txBody>
                  <a:tcPr marL="8273" marR="8273" marT="8273" marB="0">
                    <a:solidFill>
                      <a:schemeClr val="bg1"/>
                    </a:solidFill>
                  </a:tcPr>
                </a:tc>
                <a:extLst>
                  <a:ext uri="{0D108BD9-81ED-4DB2-BD59-A6C34878D82A}">
                    <a16:rowId xmlns:a16="http://schemas.microsoft.com/office/drawing/2014/main" val="10003"/>
                  </a:ext>
                </a:extLst>
              </a:tr>
              <a:tr h="462199">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ICANN61</a:t>
                      </a:r>
                    </a:p>
                    <a:p>
                      <a:pPr algn="l" fontAlgn="t"/>
                      <a:endParaRPr lang="en-US" sz="1400" b="0" i="0" u="none" strike="noStrike" dirty="0">
                        <a:solidFill>
                          <a:srgbClr val="000000"/>
                        </a:solidFill>
                        <a:effectLst/>
                        <a:latin typeface="+mn-lt"/>
                      </a:endParaRPr>
                    </a:p>
                  </a:txBody>
                  <a:tcPr marL="8273" marR="8273" marT="8273" marB="0">
                    <a:solidFill>
                      <a:schemeClr val="bg1"/>
                    </a:solidFill>
                  </a:tcPr>
                </a:tc>
                <a:tc>
                  <a:txBody>
                    <a:bodyPr/>
                    <a:lstStyle/>
                    <a:p>
                      <a:pPr algn="l" fontAlgn="t"/>
                      <a:r>
                        <a:rPr lang="en-US" sz="1400" b="1" u="none" strike="noStrike" dirty="0">
                          <a:effectLst/>
                          <a:latin typeface="+mn-lt"/>
                        </a:rPr>
                        <a:t>1.a.VII. </a:t>
                      </a:r>
                      <a:r>
                        <a:rPr lang="en-US" sz="1400" u="none" strike="noStrike" dirty="0">
                          <a:effectLst/>
                          <a:latin typeface="+mn-lt"/>
                        </a:rPr>
                        <a:t>Ensure confidentiality of WHOIS queries by law enforcement agencies</a:t>
                      </a:r>
                      <a:endParaRPr lang="en-US" sz="1400" b="0" i="0" u="none" strike="noStrike" dirty="0">
                        <a:solidFill>
                          <a:srgbClr val="000000"/>
                        </a:solidFill>
                        <a:effectLst/>
                        <a:latin typeface="+mn-lt"/>
                      </a:endParaRPr>
                    </a:p>
                  </a:txBody>
                  <a:tcPr marL="8273" marR="8273" marT="8273" marB="0">
                    <a:solidFill>
                      <a:schemeClr val="bg1"/>
                    </a:solidFill>
                  </a:tcPr>
                </a:tc>
                <a:extLst>
                  <a:ext uri="{0D108BD9-81ED-4DB2-BD59-A6C34878D82A}">
                    <a16:rowId xmlns:a16="http://schemas.microsoft.com/office/drawing/2014/main" val="10004"/>
                  </a:ext>
                </a:extLst>
              </a:tr>
              <a:tr h="915606">
                <a:tc>
                  <a:txBody>
                    <a:bodyPr/>
                    <a:lstStyle/>
                    <a:p>
                      <a:pPr algn="l" fontAlgn="t"/>
                      <a:r>
                        <a:rPr lang="en-US" sz="1400" b="0" i="0" u="none" strike="noStrike" dirty="0">
                          <a:solidFill>
                            <a:srgbClr val="000000"/>
                          </a:solidFill>
                          <a:effectLst/>
                          <a:latin typeface="+mn-lt"/>
                        </a:rPr>
                        <a:t>ICANN62</a:t>
                      </a:r>
                    </a:p>
                  </a:txBody>
                  <a:tcPr marL="8273" marR="8273" marT="8273" marB="0">
                    <a:solidFill>
                      <a:schemeClr val="bg1"/>
                    </a:solidFill>
                  </a:tcPr>
                </a:tc>
                <a:tc>
                  <a:txBody>
                    <a:bodyPr/>
                    <a:lstStyle/>
                    <a:p>
                      <a:pPr algn="l" fontAlgn="t"/>
                      <a:r>
                        <a:rPr lang="en-US" sz="1400" b="1" i="0" u="none" strike="noStrike" dirty="0">
                          <a:solidFill>
                            <a:srgbClr val="000000"/>
                          </a:solidFill>
                          <a:effectLst/>
                          <a:latin typeface="+mn-lt"/>
                        </a:rPr>
                        <a:t>3.a.I. </a:t>
                      </a:r>
                      <a:r>
                        <a:rPr lang="en-US" sz="1400" b="0" i="0" u="none" strike="noStrike" dirty="0">
                          <a:solidFill>
                            <a:srgbClr val="000000"/>
                          </a:solidFill>
                          <a:effectLst/>
                          <a:latin typeface="+mn-lt"/>
                        </a:rPr>
                        <a:t>Work, as soon as possible, with those GAC members who have expressed serious concerns with respect to the release of their 2-character country/territory codes at the second level in order to establish an effective mechanism to resolve their concerns in a satisfactory manner, bearing in mind that previous GAC advice on the matter stands.</a:t>
                      </a:r>
                    </a:p>
                  </a:txBody>
                  <a:tcPr marL="8273" marR="8273" marT="8273" marB="0">
                    <a:solidFill>
                      <a:schemeClr val="bg1"/>
                    </a:solidFill>
                  </a:tcPr>
                </a:tc>
                <a:extLst>
                  <a:ext uri="{0D108BD9-81ED-4DB2-BD59-A6C34878D82A}">
                    <a16:rowId xmlns:a16="http://schemas.microsoft.com/office/drawing/2014/main" val="414756491"/>
                  </a:ext>
                </a:extLst>
              </a:tr>
              <a:tr h="57001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ICANN62</a:t>
                      </a:r>
                    </a:p>
                    <a:p>
                      <a:pPr algn="l" fontAlgn="t"/>
                      <a:endParaRPr lang="en-US" sz="1400" b="0" i="0" u="none" strike="noStrike" dirty="0">
                        <a:solidFill>
                          <a:srgbClr val="000000"/>
                        </a:solidFill>
                        <a:effectLst/>
                        <a:latin typeface="+mn-lt"/>
                      </a:endParaRPr>
                    </a:p>
                  </a:txBody>
                  <a:tcPr marL="8273" marR="8273" marT="8273" marB="0">
                    <a:solidFill>
                      <a:schemeClr val="bg1"/>
                    </a:solidFill>
                  </a:tcPr>
                </a:tc>
                <a:tc>
                  <a:txBody>
                    <a:bodyPr/>
                    <a:lstStyle/>
                    <a:p>
                      <a:pPr algn="l" fontAlgn="t"/>
                      <a:r>
                        <a:rPr lang="en-US" sz="1400" b="1" i="0" u="none" strike="noStrike" dirty="0">
                          <a:solidFill>
                            <a:srgbClr val="000000"/>
                          </a:solidFill>
                          <a:effectLst/>
                          <a:latin typeface="+mn-lt"/>
                        </a:rPr>
                        <a:t>3.a.II</a:t>
                      </a:r>
                      <a:r>
                        <a:rPr lang="en-US" sz="1400" b="0" i="0" u="none" strike="noStrike" dirty="0">
                          <a:solidFill>
                            <a:srgbClr val="000000"/>
                          </a:solidFill>
                          <a:effectLst/>
                          <a:latin typeface="+mn-lt"/>
                        </a:rPr>
                        <a:t>. Immediately take necessary steps to prevent further negative consequences for the concerned GAC members arising from the November 2016 Board Resolution.</a:t>
                      </a:r>
                    </a:p>
                  </a:txBody>
                  <a:tcPr marL="8273" marR="8273" marT="8273" marB="0">
                    <a:solidFill>
                      <a:schemeClr val="bg1"/>
                    </a:solidFill>
                  </a:tcPr>
                </a:tc>
                <a:extLst>
                  <a:ext uri="{0D108BD9-81ED-4DB2-BD59-A6C34878D82A}">
                    <a16:rowId xmlns:a16="http://schemas.microsoft.com/office/drawing/2014/main" val="3723737723"/>
                  </a:ext>
                </a:extLst>
              </a:tr>
            </a:tbl>
          </a:graphicData>
        </a:graphic>
      </p:graphicFrame>
    </p:spTree>
    <p:extLst>
      <p:ext uri="{BB962C8B-B14F-4D97-AF65-F5344CB8AC3E}">
        <p14:creationId xmlns:p14="http://schemas.microsoft.com/office/powerpoint/2010/main" val="406457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25638"/>
            <a:ext cx="8012951" cy="450663"/>
          </a:xfrm>
        </p:spPr>
        <p:txBody>
          <a:bodyPr/>
          <a:lstStyle/>
          <a:p>
            <a:r>
              <a:rPr lang="en-US" sz="1800" dirty="0"/>
              <a:t>GAC Advice Overview – Items Pending Ongoing Community Action</a:t>
            </a:r>
          </a:p>
        </p:txBody>
      </p:sp>
      <p:sp>
        <p:nvSpPr>
          <p:cNvPr id="5" name="Rectangle 4"/>
          <p:cNvSpPr/>
          <p:nvPr/>
        </p:nvSpPr>
        <p:spPr>
          <a:xfrm>
            <a:off x="381001" y="912813"/>
            <a:ext cx="8401050" cy="1938992"/>
          </a:xfrm>
          <a:prstGeom prst="rect">
            <a:avLst/>
          </a:prstGeom>
        </p:spPr>
        <p:txBody>
          <a:bodyPr wrap="square">
            <a:spAutoFit/>
          </a:bodyPr>
          <a:lstStyle/>
          <a:p>
            <a:pPr marL="285750" indent="-285750">
              <a:buFont typeface="Wingdings" panose="05000000000000000000" pitchFamily="2" charset="2"/>
              <a:buChar char="§"/>
            </a:pPr>
            <a:r>
              <a:rPr lang="en-US" sz="2000" dirty="0">
                <a:cs typeface="Source Sans Pro"/>
              </a:rPr>
              <a:t>The 16 items in “Phase 3 | Evaluate &amp; Consider” are pending ongoing community action. They can be divided into three categories, described below. </a:t>
            </a:r>
          </a:p>
          <a:p>
            <a:pPr marL="285750" indent="-285750">
              <a:buFont typeface="Wingdings" panose="05000000000000000000" pitchFamily="2" charset="2"/>
              <a:buChar char="§"/>
            </a:pPr>
            <a:endParaRPr lang="en-US" sz="2000" dirty="0">
              <a:cs typeface="Source Sans Pro"/>
            </a:endParaRPr>
          </a:p>
          <a:p>
            <a:pPr marL="285750" indent="-285750">
              <a:buFont typeface="Wingdings" panose="05000000000000000000" pitchFamily="2" charset="2"/>
              <a:buChar char="§"/>
            </a:pPr>
            <a:r>
              <a:rPr lang="en-US" sz="2000" dirty="0">
                <a:cs typeface="Source Sans Pro"/>
              </a:rPr>
              <a:t>Depending on the outcome of the ongoing community work, the Board may wish to consider these items further.</a:t>
            </a:r>
          </a:p>
        </p:txBody>
      </p:sp>
      <p:graphicFrame>
        <p:nvGraphicFramePr>
          <p:cNvPr id="6" name="Table 5"/>
          <p:cNvGraphicFramePr>
            <a:graphicFrameLocks noGrp="1"/>
          </p:cNvGraphicFramePr>
          <p:nvPr>
            <p:extLst>
              <p:ext uri="{D42A27DB-BD31-4B8C-83A1-F6EECF244321}">
                <p14:modId xmlns:p14="http://schemas.microsoft.com/office/powerpoint/2010/main" val="381739887"/>
              </p:ext>
            </p:extLst>
          </p:nvPr>
        </p:nvGraphicFramePr>
        <p:xfrm>
          <a:off x="516732" y="3074167"/>
          <a:ext cx="8129588" cy="2321496"/>
        </p:xfrm>
        <a:graphic>
          <a:graphicData uri="http://schemas.openxmlformats.org/drawingml/2006/table">
            <a:tbl>
              <a:tblPr>
                <a:tableStyleId>{69CF1AB2-1976-4502-BF36-3FF5EA218861}</a:tableStyleId>
              </a:tblPr>
              <a:tblGrid>
                <a:gridCol w="1866159">
                  <a:extLst>
                    <a:ext uri="{9D8B030D-6E8A-4147-A177-3AD203B41FA5}">
                      <a16:colId xmlns:a16="http://schemas.microsoft.com/office/drawing/2014/main" val="20000"/>
                    </a:ext>
                  </a:extLst>
                </a:gridCol>
                <a:gridCol w="6263429">
                  <a:extLst>
                    <a:ext uri="{9D8B030D-6E8A-4147-A177-3AD203B41FA5}">
                      <a16:colId xmlns:a16="http://schemas.microsoft.com/office/drawing/2014/main" val="20001"/>
                    </a:ext>
                  </a:extLst>
                </a:gridCol>
              </a:tblGrid>
              <a:tr h="231677">
                <a:tc>
                  <a:txBody>
                    <a:bodyPr/>
                    <a:lstStyle/>
                    <a:p>
                      <a:pPr algn="l" fontAlgn="t"/>
                      <a:r>
                        <a:rPr lang="en-US" sz="1800" b="1" u="none" strike="noStrike" dirty="0">
                          <a:effectLst/>
                        </a:rPr>
                        <a:t>Advice Category</a:t>
                      </a:r>
                      <a:endParaRPr lang="en-US" sz="1800" b="1" i="0" u="none" strike="noStrike" dirty="0">
                        <a:solidFill>
                          <a:srgbClr val="000000"/>
                        </a:solidFill>
                        <a:effectLst/>
                        <a:latin typeface="Calibri" panose="020F0502020204030204" pitchFamily="34" charset="0"/>
                      </a:endParaRPr>
                    </a:p>
                  </a:txBody>
                  <a:tcPr marL="6926" marR="6926" marT="6926" marB="0"/>
                </a:tc>
                <a:tc>
                  <a:txBody>
                    <a:bodyPr/>
                    <a:lstStyle/>
                    <a:p>
                      <a:pPr algn="l" fontAlgn="t"/>
                      <a:r>
                        <a:rPr lang="en-US" sz="1800" b="1" u="none" strike="noStrike" dirty="0">
                          <a:effectLst/>
                        </a:rPr>
                        <a:t>Ongoing</a:t>
                      </a:r>
                      <a:r>
                        <a:rPr lang="en-US" sz="1800" b="1" u="none" strike="noStrike" baseline="0" dirty="0">
                          <a:effectLst/>
                        </a:rPr>
                        <a:t> Community Action</a:t>
                      </a:r>
                      <a:endParaRPr lang="en-US" sz="1800" b="1" i="0" u="none" strike="noStrike" dirty="0">
                        <a:solidFill>
                          <a:srgbClr val="000000"/>
                        </a:solidFill>
                        <a:effectLst/>
                        <a:latin typeface="Calibri" panose="020F0502020204030204" pitchFamily="34" charset="0"/>
                      </a:endParaRPr>
                    </a:p>
                  </a:txBody>
                  <a:tcPr marL="6926" marR="6926" marT="6926" marB="0"/>
                </a:tc>
                <a:extLst>
                  <a:ext uri="{0D108BD9-81ED-4DB2-BD59-A6C34878D82A}">
                    <a16:rowId xmlns:a16="http://schemas.microsoft.com/office/drawing/2014/main" val="10000"/>
                  </a:ext>
                </a:extLst>
              </a:tr>
              <a:tr h="568148">
                <a:tc>
                  <a:txBody>
                    <a:bodyPr/>
                    <a:lstStyle/>
                    <a:p>
                      <a:pPr algn="l" fontAlgn="t"/>
                      <a:r>
                        <a:rPr lang="en-US" sz="1800" b="1" u="none" strike="noStrike" dirty="0">
                          <a:effectLst/>
                        </a:rPr>
                        <a:t>IGOs</a:t>
                      </a:r>
                      <a:endParaRPr lang="en-US" sz="1800" b="1" i="0" u="none" strike="noStrike" dirty="0">
                        <a:solidFill>
                          <a:srgbClr val="000000"/>
                        </a:solidFill>
                        <a:effectLst/>
                        <a:latin typeface="Calibri" panose="020F0502020204030204" pitchFamily="34" charset="0"/>
                      </a:endParaRPr>
                    </a:p>
                  </a:txBody>
                  <a:tcPr marL="6926" marR="6926" marT="6926" marB="0"/>
                </a:tc>
                <a:tc>
                  <a:txBody>
                    <a:bodyPr/>
                    <a:lstStyle/>
                    <a:p>
                      <a:pPr algn="l" fontAlgn="t"/>
                      <a:r>
                        <a:rPr lang="en-US" sz="1800" u="none" strike="noStrike" dirty="0">
                          <a:effectLst/>
                        </a:rPr>
                        <a:t>Relating to GNSO PDP Working Group on IGO-INGO Access to Curative Rights Protection Mechanism</a:t>
                      </a:r>
                      <a:endParaRPr lang="en-US" sz="1800" b="0" i="0" u="none" strike="noStrike" dirty="0">
                        <a:solidFill>
                          <a:srgbClr val="000000"/>
                        </a:solidFill>
                        <a:effectLst/>
                        <a:latin typeface="Calibri" panose="020F0502020204030204" pitchFamily="34" charset="0"/>
                      </a:endParaRPr>
                    </a:p>
                  </a:txBody>
                  <a:tcPr marL="6926" marR="6926" marT="6926" marB="0">
                    <a:solidFill>
                      <a:schemeClr val="bg1"/>
                    </a:solidFill>
                  </a:tcPr>
                </a:tc>
                <a:extLst>
                  <a:ext uri="{0D108BD9-81ED-4DB2-BD59-A6C34878D82A}">
                    <a16:rowId xmlns:a16="http://schemas.microsoft.com/office/drawing/2014/main" val="10001"/>
                  </a:ext>
                </a:extLst>
              </a:tr>
              <a:tr h="608251">
                <a:tc>
                  <a:txBody>
                    <a:bodyPr/>
                    <a:lstStyle/>
                    <a:p>
                      <a:pPr algn="l" fontAlgn="t"/>
                      <a:r>
                        <a:rPr lang="en-US" sz="1800" b="1" u="none" strike="noStrike" dirty="0">
                          <a:effectLst/>
                        </a:rPr>
                        <a:t>Red Cross/Red Crescent </a:t>
                      </a:r>
                      <a:endParaRPr lang="en-US" sz="1800" b="1" i="0" u="none" strike="noStrike" dirty="0">
                        <a:solidFill>
                          <a:srgbClr val="000000"/>
                        </a:solidFill>
                        <a:effectLst/>
                        <a:latin typeface="Calibri" panose="020F0502020204030204" pitchFamily="34" charset="0"/>
                      </a:endParaRPr>
                    </a:p>
                  </a:txBody>
                  <a:tcPr marL="6926" marR="6926" marT="6926" marB="0"/>
                </a:tc>
                <a:tc>
                  <a:txBody>
                    <a:bodyPr/>
                    <a:lstStyle/>
                    <a:p>
                      <a:pPr algn="l" fontAlgn="t"/>
                      <a:r>
                        <a:rPr lang="en-US" sz="1800" u="none" strike="noStrike" dirty="0">
                          <a:effectLst/>
                        </a:rPr>
                        <a:t>Relating to “Final Report on Protection of IGO and INGO Identifiers in All </a:t>
                      </a:r>
                      <a:r>
                        <a:rPr lang="en-US" sz="1800" u="none" strike="noStrike" dirty="0" err="1">
                          <a:effectLst/>
                        </a:rPr>
                        <a:t>gTLDs</a:t>
                      </a:r>
                      <a:r>
                        <a:rPr lang="en-US" sz="1800" u="none" strike="noStrike" dirty="0">
                          <a:effectLst/>
                        </a:rPr>
                        <a:t> Policy Development Process”</a:t>
                      </a:r>
                      <a:endParaRPr lang="en-US" sz="1800" b="0" i="0" u="none" strike="noStrike" dirty="0">
                        <a:solidFill>
                          <a:srgbClr val="000000"/>
                        </a:solidFill>
                        <a:effectLst/>
                        <a:latin typeface="Calibri" panose="020F0502020204030204" pitchFamily="34" charset="0"/>
                      </a:endParaRPr>
                    </a:p>
                  </a:txBody>
                  <a:tcPr marL="6926" marR="6926" marT="6926" marB="0">
                    <a:solidFill>
                      <a:schemeClr val="bg1"/>
                    </a:solidFill>
                  </a:tcPr>
                </a:tc>
                <a:extLst>
                  <a:ext uri="{0D108BD9-81ED-4DB2-BD59-A6C34878D82A}">
                    <a16:rowId xmlns:a16="http://schemas.microsoft.com/office/drawing/2014/main" val="10002"/>
                  </a:ext>
                </a:extLst>
              </a:tr>
              <a:tr h="863851">
                <a:tc>
                  <a:txBody>
                    <a:bodyPr/>
                    <a:lstStyle/>
                    <a:p>
                      <a:pPr algn="l" fontAlgn="t"/>
                      <a:r>
                        <a:rPr lang="en-US" sz="1800" b="1" u="none" strike="noStrike" dirty="0">
                          <a:effectLst/>
                        </a:rPr>
                        <a:t>RAM </a:t>
                      </a:r>
                      <a:endParaRPr lang="en-US" sz="1800" b="1" i="0" u="none" strike="noStrike" dirty="0">
                        <a:solidFill>
                          <a:srgbClr val="000000"/>
                        </a:solidFill>
                        <a:effectLst/>
                        <a:latin typeface="Calibri" panose="020F0502020204030204" pitchFamily="34" charset="0"/>
                      </a:endParaRPr>
                    </a:p>
                  </a:txBody>
                  <a:tcPr marL="6926" marR="6926" marT="6926" marB="0"/>
                </a:tc>
                <a:tc>
                  <a:txBody>
                    <a:bodyPr/>
                    <a:lstStyle/>
                    <a:p>
                      <a:pPr algn="l" fontAlgn="t"/>
                      <a:r>
                        <a:rPr lang="en-US" sz="1800" u="none" strike="noStrike" dirty="0">
                          <a:effectLst/>
                        </a:rPr>
                        <a:t>The Board may wish to go back to the GAC for clarification on the public policy rationale of this Advice.</a:t>
                      </a:r>
                      <a:endParaRPr lang="en-US" sz="1800" b="0" i="0" u="none" strike="noStrike" dirty="0">
                        <a:solidFill>
                          <a:srgbClr val="000000"/>
                        </a:solidFill>
                        <a:effectLst/>
                        <a:latin typeface="Calibri" panose="020F0502020204030204" pitchFamily="34" charset="0"/>
                      </a:endParaRPr>
                    </a:p>
                  </a:txBody>
                  <a:tcPr marL="6926" marR="6926" marT="6926"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869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GAC Advice Overview – Phase 4 Items</a:t>
            </a:r>
          </a:p>
        </p:txBody>
      </p:sp>
      <p:sp>
        <p:nvSpPr>
          <p:cNvPr id="5" name="Rectangle 4"/>
          <p:cNvSpPr/>
          <p:nvPr/>
        </p:nvSpPr>
        <p:spPr>
          <a:xfrm>
            <a:off x="180854" y="667280"/>
            <a:ext cx="8401050" cy="1015663"/>
          </a:xfrm>
          <a:prstGeom prst="rect">
            <a:avLst/>
          </a:prstGeom>
        </p:spPr>
        <p:txBody>
          <a:bodyPr wrap="square">
            <a:spAutoFit/>
          </a:bodyPr>
          <a:lstStyle/>
          <a:p>
            <a:pPr marL="285750" indent="-285750">
              <a:buFont typeface="Wingdings" panose="05000000000000000000" pitchFamily="2" charset="2"/>
              <a:buChar char="§"/>
            </a:pPr>
            <a:r>
              <a:rPr lang="en-GB" sz="2000" dirty="0">
                <a:cs typeface="Source Sans Pro"/>
              </a:rPr>
              <a:t>The below items </a:t>
            </a:r>
            <a:r>
              <a:rPr lang="en-US" sz="2000" dirty="0">
                <a:cs typeface="Source Sans Pro"/>
              </a:rPr>
              <a:t>are in “Phase 4 | Implement”. ICANN org is currently taking action to implement the GAC advice. </a:t>
            </a:r>
          </a:p>
          <a:p>
            <a:endParaRPr lang="en-US" sz="2000" dirty="0">
              <a:cs typeface="Source Sans Pro"/>
            </a:endParaRPr>
          </a:p>
        </p:txBody>
      </p:sp>
      <p:graphicFrame>
        <p:nvGraphicFramePr>
          <p:cNvPr id="4" name="Table 3"/>
          <p:cNvGraphicFramePr>
            <a:graphicFrameLocks noGrp="1"/>
          </p:cNvGraphicFramePr>
          <p:nvPr>
            <p:extLst>
              <p:ext uri="{D42A27DB-BD31-4B8C-83A1-F6EECF244321}">
                <p14:modId xmlns:p14="http://schemas.microsoft.com/office/powerpoint/2010/main" val="306063636"/>
              </p:ext>
            </p:extLst>
          </p:nvPr>
        </p:nvGraphicFramePr>
        <p:xfrm>
          <a:off x="374904" y="1377554"/>
          <a:ext cx="8410942" cy="4633682"/>
        </p:xfrm>
        <a:graphic>
          <a:graphicData uri="http://schemas.openxmlformats.org/drawingml/2006/table">
            <a:tbl>
              <a:tblPr>
                <a:tableStyleId>{69CF1AB2-1976-4502-BF36-3FF5EA218861}</a:tableStyleId>
              </a:tblPr>
              <a:tblGrid>
                <a:gridCol w="966216">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6225526">
                  <a:extLst>
                    <a:ext uri="{9D8B030D-6E8A-4147-A177-3AD203B41FA5}">
                      <a16:colId xmlns:a16="http://schemas.microsoft.com/office/drawing/2014/main" val="20002"/>
                    </a:ext>
                  </a:extLst>
                </a:gridCol>
              </a:tblGrid>
              <a:tr h="249747">
                <a:tc>
                  <a:txBody>
                    <a:bodyPr/>
                    <a:lstStyle/>
                    <a:p>
                      <a:pPr algn="l" fontAlgn="t"/>
                      <a:r>
                        <a:rPr lang="en-US" sz="1100" b="1" u="none" strike="noStrike" dirty="0">
                          <a:effectLst/>
                          <a:latin typeface="+mn-lt"/>
                        </a:rPr>
                        <a:t>Communiqué</a:t>
                      </a:r>
                      <a:endParaRPr lang="en-US" sz="1100" b="1" i="0" u="none" strike="noStrike" dirty="0">
                        <a:solidFill>
                          <a:srgbClr val="000000"/>
                        </a:solidFill>
                        <a:effectLst/>
                        <a:latin typeface="+mn-lt"/>
                      </a:endParaRPr>
                    </a:p>
                  </a:txBody>
                  <a:tcPr marL="2112" marR="2112" marT="2112" marB="0"/>
                </a:tc>
                <a:tc>
                  <a:txBody>
                    <a:bodyPr/>
                    <a:lstStyle/>
                    <a:p>
                      <a:pPr algn="l" fontAlgn="t"/>
                      <a:r>
                        <a:rPr lang="en-US" sz="1100" b="1" u="none" strike="noStrike" dirty="0">
                          <a:effectLst/>
                          <a:latin typeface="+mn-lt"/>
                        </a:rPr>
                        <a:t>Category of Advice</a:t>
                      </a:r>
                      <a:endParaRPr lang="en-US" sz="1100" b="1" i="0" u="none" strike="noStrike" dirty="0">
                        <a:solidFill>
                          <a:srgbClr val="000000"/>
                        </a:solidFill>
                        <a:effectLst/>
                        <a:latin typeface="+mn-lt"/>
                      </a:endParaRPr>
                    </a:p>
                  </a:txBody>
                  <a:tcPr marL="2112" marR="2112" marT="2112" marB="0"/>
                </a:tc>
                <a:tc>
                  <a:txBody>
                    <a:bodyPr/>
                    <a:lstStyle/>
                    <a:p>
                      <a:pPr algn="l" fontAlgn="t"/>
                      <a:r>
                        <a:rPr lang="en-US" sz="1100" b="1" u="none" strike="noStrike" dirty="0">
                          <a:effectLst/>
                          <a:latin typeface="+mn-lt"/>
                        </a:rPr>
                        <a:t>Advice Text</a:t>
                      </a:r>
                      <a:endParaRPr lang="en-US" sz="1100" b="1" i="0" u="none" strike="noStrike" dirty="0">
                        <a:solidFill>
                          <a:srgbClr val="000000"/>
                        </a:solidFill>
                        <a:effectLst/>
                        <a:latin typeface="+mn-lt"/>
                      </a:endParaRPr>
                    </a:p>
                  </a:txBody>
                  <a:tcPr marL="2112" marR="2112" marT="2112" marB="0"/>
                </a:tc>
                <a:extLst>
                  <a:ext uri="{0D108BD9-81ED-4DB2-BD59-A6C34878D82A}">
                    <a16:rowId xmlns:a16="http://schemas.microsoft.com/office/drawing/2014/main" val="10000"/>
                  </a:ext>
                </a:extLst>
              </a:tr>
              <a:tr h="418663">
                <a:tc rowSpan="4">
                  <a:txBody>
                    <a:bodyPr/>
                    <a:lstStyle/>
                    <a:p>
                      <a:pPr algn="l" fontAlgn="t"/>
                      <a:r>
                        <a:rPr lang="en-US" sz="1100" b="1" u="none" strike="noStrike" dirty="0">
                          <a:effectLst/>
                          <a:latin typeface="+mn-lt"/>
                        </a:rPr>
                        <a:t>ICANN58</a:t>
                      </a:r>
                    </a:p>
                  </a:txBody>
                  <a:tcPr marL="2112" marR="2112" marT="2112" marB="0"/>
                </a:tc>
                <a:tc rowSpan="4">
                  <a:txBody>
                    <a:bodyPr/>
                    <a:lstStyle/>
                    <a:p>
                      <a:pPr algn="l" fontAlgn="t"/>
                      <a:r>
                        <a:rPr lang="en-US" sz="1100" b="1" u="none" strike="noStrike" dirty="0">
                          <a:effectLst/>
                          <a:latin typeface="+mn-lt"/>
                        </a:rPr>
                        <a:t>2-Character Country/Territory Codes at the Second Level</a:t>
                      </a:r>
                      <a:endParaRPr lang="en-US" sz="1100" b="1" i="0" u="none" strike="noStrike" dirty="0">
                        <a:solidFill>
                          <a:srgbClr val="000000"/>
                        </a:solidFill>
                        <a:effectLst/>
                        <a:latin typeface="+mn-lt"/>
                      </a:endParaRPr>
                    </a:p>
                  </a:txBody>
                  <a:tcPr marL="2112" marR="2112" marT="2112" marB="0"/>
                </a:tc>
                <a:tc>
                  <a:txBody>
                    <a:bodyPr/>
                    <a:lstStyle/>
                    <a:p>
                      <a:pPr algn="l" fontAlgn="t"/>
                      <a:r>
                        <a:rPr lang="en-US" sz="1100" u="none" strike="noStrike" dirty="0">
                          <a:effectLst/>
                          <a:latin typeface="+mn-lt"/>
                        </a:rPr>
                        <a:t>4.a.I.</a:t>
                      </a:r>
                      <a:r>
                        <a:rPr lang="en-US" sz="1100" u="none" strike="noStrike" baseline="0" dirty="0">
                          <a:effectLst/>
                          <a:latin typeface="+mn-lt"/>
                        </a:rPr>
                        <a:t> </a:t>
                      </a:r>
                      <a:r>
                        <a:rPr lang="en-US" sz="1100" u="none" strike="noStrike" dirty="0">
                          <a:effectLst/>
                          <a:latin typeface="+mn-lt"/>
                        </a:rPr>
                        <a:t>Take into account the serious concerns expressed by some GAC Members as contained in previous GAC Advice</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2"/>
                  </a:ext>
                </a:extLst>
              </a:tr>
              <a:tr h="167631">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a:txBody>
                    <a:bodyPr/>
                    <a:lstStyle/>
                    <a:p>
                      <a:pPr algn="l" fontAlgn="t"/>
                      <a:r>
                        <a:rPr lang="en-US" sz="1100" u="none" strike="noStrike" dirty="0">
                          <a:effectLst/>
                          <a:latin typeface="+mn-lt"/>
                        </a:rPr>
                        <a:t>4.a.II. Engage with concerned governments by the next ICANN meeting to resolve those concerns.</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3"/>
                  </a:ext>
                </a:extLst>
              </a:tr>
              <a:tr h="452397">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a:txBody>
                    <a:bodyPr/>
                    <a:lstStyle/>
                    <a:p>
                      <a:pPr algn="l" fontAlgn="t"/>
                      <a:r>
                        <a:rPr lang="en-US" sz="1100" u="none" strike="noStrike" dirty="0">
                          <a:effectLst/>
                          <a:latin typeface="+mn-lt"/>
                        </a:rPr>
                        <a:t>4.a.III. Immediately explore measures to find a satisfactory solution of the matter to meet the concerns of these countries before being further aggravated.</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4"/>
                  </a:ext>
                </a:extLst>
              </a:tr>
              <a:tr h="533732">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2112" marR="2112" marT="2112" marB="0"/>
                </a:tc>
                <a:tc>
                  <a:txBody>
                    <a:bodyPr/>
                    <a:lstStyle/>
                    <a:p>
                      <a:pPr algn="l" fontAlgn="t"/>
                      <a:r>
                        <a:rPr lang="en-US" sz="1100" u="none" strike="noStrike" dirty="0">
                          <a:effectLst/>
                          <a:latin typeface="+mn-lt"/>
                        </a:rPr>
                        <a:t>4.a.IV.</a:t>
                      </a:r>
                      <a:r>
                        <a:rPr lang="en-US" sz="1100" u="none" strike="noStrike" baseline="0" dirty="0">
                          <a:effectLst/>
                          <a:latin typeface="+mn-lt"/>
                        </a:rPr>
                        <a:t> </a:t>
                      </a:r>
                      <a:r>
                        <a:rPr lang="en-US" sz="1100" u="none" strike="noStrike" dirty="0">
                          <a:effectLst/>
                          <a:latin typeface="+mn-lt"/>
                        </a:rPr>
                        <a:t>Provide clarification of the decision-making process and of the rationale for the November 2016 resolution, particularly in regard to consideration of the GAC advice, timing and level of support for this resolution.</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5"/>
                  </a:ext>
                </a:extLst>
              </a:tr>
              <a:tr h="567675">
                <a:tc>
                  <a:txBody>
                    <a:bodyPr/>
                    <a:lstStyle/>
                    <a:p>
                      <a:pPr algn="l" fontAlgn="t"/>
                      <a:r>
                        <a:rPr lang="fr-FR" sz="1100" b="1" u="none" strike="noStrike" dirty="0">
                          <a:effectLst/>
                          <a:latin typeface="+mn-lt"/>
                        </a:rPr>
                        <a:t>ICANN60</a:t>
                      </a:r>
                      <a:endParaRPr lang="fr-FR" sz="1100" b="1" i="0" u="none" strike="noStrike" dirty="0">
                        <a:solidFill>
                          <a:srgbClr val="000000"/>
                        </a:solidFill>
                        <a:effectLst/>
                        <a:latin typeface="+mn-lt"/>
                      </a:endParaRPr>
                    </a:p>
                  </a:txBody>
                  <a:tcPr marL="2112" marR="2112" marT="2112" marB="0"/>
                </a:tc>
                <a:tc>
                  <a:txBody>
                    <a:bodyPr/>
                    <a:lstStyle/>
                    <a:p>
                      <a:pPr algn="l" fontAlgn="t"/>
                      <a:r>
                        <a:rPr lang="en-US" sz="1100" b="1" u="none" strike="noStrike" dirty="0">
                          <a:effectLst/>
                          <a:latin typeface="+mn-lt"/>
                        </a:rPr>
                        <a:t>Applications for .amazon and related strings</a:t>
                      </a:r>
                      <a:endParaRPr lang="en-US" sz="1100" b="1" i="0" u="none" strike="noStrike" dirty="0">
                        <a:solidFill>
                          <a:srgbClr val="000000"/>
                        </a:solidFill>
                        <a:effectLst/>
                        <a:latin typeface="+mn-lt"/>
                      </a:endParaRPr>
                    </a:p>
                  </a:txBody>
                  <a:tcPr marL="2112" marR="2112" marT="2112" marB="0"/>
                </a:tc>
                <a:tc>
                  <a:txBody>
                    <a:bodyPr/>
                    <a:lstStyle/>
                    <a:p>
                      <a:pPr algn="l" fontAlgn="t"/>
                      <a:r>
                        <a:rPr lang="en-US" sz="1100" u="none" strike="noStrike" dirty="0">
                          <a:effectLst/>
                          <a:latin typeface="+mn-lt"/>
                        </a:rPr>
                        <a:t>4.a.I. Continue facilitating negotiations between the Amazon Cooperation Treaty Organizations (ACTO) member states and the Amazon corporation with a view to reaching a mutually acceptable solution to allow for the use of .amazon as a top level domain name.</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6"/>
                  </a:ext>
                </a:extLst>
              </a:tr>
              <a:tr h="523735">
                <a:tc>
                  <a:txBody>
                    <a:bodyPr/>
                    <a:lstStyle/>
                    <a:p>
                      <a:pPr algn="l" fontAlgn="t"/>
                      <a:r>
                        <a:rPr lang="es-ES" sz="1100" b="1" u="none" strike="noStrike" dirty="0">
                          <a:effectLst/>
                          <a:latin typeface="+mn-lt"/>
                        </a:rPr>
                        <a:t>ICANN61</a:t>
                      </a:r>
                      <a:endParaRPr lang="es-ES" sz="1100" b="1" i="0" u="none" strike="noStrike" dirty="0">
                        <a:solidFill>
                          <a:srgbClr val="000000"/>
                        </a:solidFill>
                        <a:effectLst/>
                        <a:latin typeface="+mn-lt"/>
                      </a:endParaRPr>
                    </a:p>
                  </a:txBody>
                  <a:tcPr marL="2112" marR="2112" marT="2112" marB="0"/>
                </a:tc>
                <a:tc>
                  <a:txBody>
                    <a:bodyPr/>
                    <a:lstStyle/>
                    <a:p>
                      <a:pPr algn="l" fontAlgn="t"/>
                      <a:r>
                        <a:rPr lang="en-US" sz="1100" b="1" u="none" strike="noStrike" dirty="0">
                          <a:effectLst/>
                          <a:latin typeface="+mn-lt"/>
                        </a:rPr>
                        <a:t>GDPR and WHOIS</a:t>
                      </a:r>
                      <a:endParaRPr lang="en-US" sz="1100" b="1" i="0" u="none" strike="noStrike" dirty="0">
                        <a:solidFill>
                          <a:srgbClr val="000000"/>
                        </a:solidFill>
                        <a:effectLst/>
                        <a:latin typeface="+mn-lt"/>
                      </a:endParaRPr>
                    </a:p>
                  </a:txBody>
                  <a:tcPr marL="2112" marR="2112" marT="2112" marB="0"/>
                </a:tc>
                <a:tc>
                  <a:txBody>
                    <a:bodyPr/>
                    <a:lstStyle/>
                    <a:p>
                      <a:pPr algn="l" fontAlgn="t"/>
                      <a:r>
                        <a:rPr lang="en-US" sz="1100" u="none" strike="noStrike" dirty="0">
                          <a:effectLst/>
                          <a:latin typeface="+mn-lt"/>
                        </a:rPr>
                        <a:t>1.b.III. Assist in informing other national governments not represented in the GAC of the opportunity for individual governments, if they wish to do so, to provide information to ICANN on governmental users to ensure continued access to WHOIS.</a:t>
                      </a:r>
                      <a:endParaRPr lang="en-US" sz="1100" b="0" i="0" u="none" strike="noStrike" dirty="0">
                        <a:solidFill>
                          <a:srgbClr val="000000"/>
                        </a:solidFill>
                        <a:effectLst/>
                        <a:latin typeface="+mn-lt"/>
                      </a:endParaRPr>
                    </a:p>
                  </a:txBody>
                  <a:tcPr marL="2112" marR="2112" marT="2112" marB="0">
                    <a:solidFill>
                      <a:schemeClr val="bg1"/>
                    </a:solidFill>
                  </a:tcPr>
                </a:tc>
                <a:extLst>
                  <a:ext uri="{0D108BD9-81ED-4DB2-BD59-A6C34878D82A}">
                    <a16:rowId xmlns:a16="http://schemas.microsoft.com/office/drawing/2014/main" val="10007"/>
                  </a:ext>
                </a:extLst>
              </a:tr>
              <a:tr h="790024">
                <a:tc rowSpan="2">
                  <a:txBody>
                    <a:bodyPr/>
                    <a:lstStyle/>
                    <a:p>
                      <a:pPr algn="l" fontAlgn="t"/>
                      <a:r>
                        <a:rPr lang="es-ES" sz="1100" b="1" i="0" u="none" strike="noStrike" dirty="0">
                          <a:solidFill>
                            <a:srgbClr val="000000"/>
                          </a:solidFill>
                          <a:effectLst/>
                          <a:latin typeface="+mn-lt"/>
                        </a:rPr>
                        <a:t>ICANN62</a:t>
                      </a:r>
                    </a:p>
                  </a:txBody>
                  <a:tcPr marL="2112" marR="2112" marT="2112" marB="0"/>
                </a:tc>
                <a:tc>
                  <a:txBody>
                    <a:bodyPr/>
                    <a:lstStyle/>
                    <a:p>
                      <a:pPr algn="l" fontAlgn="t"/>
                      <a:r>
                        <a:rPr lang="en-US" sz="1100" b="1" i="0" u="none" strike="noStrike" dirty="0">
                          <a:solidFill>
                            <a:srgbClr val="000000"/>
                          </a:solidFill>
                          <a:effectLst/>
                          <a:latin typeface="+mn-lt"/>
                        </a:rPr>
                        <a:t>GDPR and WHOIS</a:t>
                      </a:r>
                    </a:p>
                  </a:txBody>
                  <a:tcPr marL="2112" marR="2112" marT="2112" marB="0"/>
                </a:tc>
                <a:tc>
                  <a:txBody>
                    <a:bodyPr/>
                    <a:lstStyle/>
                    <a:p>
                      <a:pPr algn="l" fontAlgn="t"/>
                      <a:r>
                        <a:rPr lang="en-US" sz="1100" b="0" i="0" u="none" strike="noStrike" dirty="0">
                          <a:solidFill>
                            <a:srgbClr val="000000"/>
                          </a:solidFill>
                          <a:effectLst/>
                          <a:latin typeface="+mn-lt"/>
                        </a:rPr>
                        <a:t>1.a.I. Take all steps necessary to ensure the development and implementation of a unified access model that addresses accreditation, authentication, access and accountability, and applies to all contracted parties, as quickly as possible;</a:t>
                      </a:r>
                    </a:p>
                    <a:p>
                      <a:pPr algn="l" fontAlgn="t"/>
                      <a:r>
                        <a:rPr lang="en-US" sz="1100" b="0" i="0" u="none" strike="noStrike" dirty="0">
                          <a:solidFill>
                            <a:srgbClr val="000000"/>
                          </a:solidFill>
                          <a:effectLst/>
                          <a:latin typeface="+mn-lt"/>
                        </a:rPr>
                        <a:t>Follow-up. The GAC recognizes that the Board deferred four items of GAC advice. The GAC urges the Board to take steps to address these issues.</a:t>
                      </a:r>
                    </a:p>
                  </a:txBody>
                  <a:tcPr marL="2112" marR="2112" marT="2112" marB="0">
                    <a:solidFill>
                      <a:schemeClr val="bg1"/>
                    </a:solidFill>
                  </a:tcPr>
                </a:tc>
                <a:extLst>
                  <a:ext uri="{0D108BD9-81ED-4DB2-BD59-A6C34878D82A}">
                    <a16:rowId xmlns:a16="http://schemas.microsoft.com/office/drawing/2014/main" val="989149066"/>
                  </a:ext>
                </a:extLst>
              </a:tr>
              <a:tr h="790024">
                <a:tc vMerge="1">
                  <a:txBody>
                    <a:bodyPr/>
                    <a:lstStyle/>
                    <a:p>
                      <a:pPr algn="l" fontAlgn="t"/>
                      <a:endParaRPr lang="es-ES" sz="1200" b="1" i="0" u="none" strike="noStrike" dirty="0">
                        <a:solidFill>
                          <a:srgbClr val="000000"/>
                        </a:solidFill>
                        <a:effectLst/>
                        <a:latin typeface="Calibri" panose="020F0502020204030204" pitchFamily="34" charset="0"/>
                      </a:endParaRPr>
                    </a:p>
                  </a:txBody>
                  <a:tcPr marL="2112" marR="2112" marT="2112" marB="0"/>
                </a:tc>
                <a:tc>
                  <a:txBody>
                    <a:bodyPr/>
                    <a:lstStyle/>
                    <a:p>
                      <a:pPr algn="l" fontAlgn="t"/>
                      <a:r>
                        <a:rPr lang="en-US" sz="1100" b="1" i="0" u="none" strike="noStrike" dirty="0">
                          <a:solidFill>
                            <a:srgbClr val="000000"/>
                          </a:solidFill>
                          <a:effectLst/>
                          <a:latin typeface="+mn-lt"/>
                        </a:rPr>
                        <a:t>IGO Protections</a:t>
                      </a:r>
                    </a:p>
                  </a:txBody>
                  <a:tcPr marL="2112" marR="2112" marT="2112" marB="0"/>
                </a:tc>
                <a:tc>
                  <a:txBody>
                    <a:bodyPr/>
                    <a:lstStyle/>
                    <a:p>
                      <a:pPr algn="l" fontAlgn="t"/>
                      <a:r>
                        <a:rPr lang="en-US" sz="1100" b="0" i="0" u="none" strike="noStrike" dirty="0">
                          <a:solidFill>
                            <a:srgbClr val="000000"/>
                          </a:solidFill>
                          <a:effectLst/>
                          <a:latin typeface="+mn-lt"/>
                        </a:rPr>
                        <a:t>2.a.I. Maintain current temporary protections of IGO acronyms until a permanent means of protecting these identifiers is put into place;</a:t>
                      </a:r>
                    </a:p>
                    <a:p>
                      <a:pPr algn="l" fontAlgn="t"/>
                      <a:r>
                        <a:rPr lang="en-US" sz="1100" b="0" i="0" u="none" strike="noStrike" dirty="0">
                          <a:solidFill>
                            <a:srgbClr val="000000"/>
                          </a:solidFill>
                          <a:effectLst/>
                          <a:latin typeface="+mn-lt"/>
                        </a:rPr>
                        <a:t>2.a.III. Continue working with the GAC in order to ensure accuracy and completeness of IGO contacts on the current list of IGO identifiers.</a:t>
                      </a:r>
                    </a:p>
                  </a:txBody>
                  <a:tcPr marL="2112" marR="2112" marT="2112" marB="0">
                    <a:solidFill>
                      <a:schemeClr val="bg1"/>
                    </a:solidFill>
                  </a:tcPr>
                </a:tc>
                <a:extLst>
                  <a:ext uri="{0D108BD9-81ED-4DB2-BD59-A6C34878D82A}">
                    <a16:rowId xmlns:a16="http://schemas.microsoft.com/office/drawing/2014/main" val="3601628935"/>
                  </a:ext>
                </a:extLst>
              </a:tr>
            </a:tbl>
          </a:graphicData>
        </a:graphic>
      </p:graphicFrame>
    </p:spTree>
    <p:extLst>
      <p:ext uri="{BB962C8B-B14F-4D97-AF65-F5344CB8AC3E}">
        <p14:creationId xmlns:p14="http://schemas.microsoft.com/office/powerpoint/2010/main" val="525876005"/>
      </p:ext>
    </p:extLst>
  </p:cSld>
  <p:clrMapOvr>
    <a:masterClrMapping/>
  </p:clrMapOvr>
</p:sld>
</file>

<file path=ppt/theme/theme1.xml><?xml version="1.0" encoding="utf-8"?>
<a:theme xmlns:a="http://schemas.openxmlformats.org/drawingml/2006/main" name="1_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34213</TotalTime>
  <Words>1494</Words>
  <Application>Microsoft Macintosh PowerPoint</Application>
  <PresentationFormat>On-screen Show (4:3)</PresentationFormat>
  <Paragraphs>154</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微軟正黑體</vt:lpstr>
      <vt:lpstr>ＭＳ Ｐゴシック</vt:lpstr>
      <vt:lpstr>Segoe UI</vt:lpstr>
      <vt:lpstr>Arial</vt:lpstr>
      <vt:lpstr>Calibri</vt:lpstr>
      <vt:lpstr>Source Sans Pro</vt:lpstr>
      <vt:lpstr>Wingdings</vt:lpstr>
      <vt:lpstr>1_ICANNPPT_Arial_4x3_June 2017_potx</vt:lpstr>
      <vt:lpstr>Board-GAC Recommendations Implementation (BGRI) Meeting – ICANN63</vt:lpstr>
      <vt:lpstr>Meeting Agenda</vt:lpstr>
      <vt:lpstr>Discussion of Board-GAC Dialogue</vt:lpstr>
      <vt:lpstr>Timeline for Board Consideration of ICANN63 | Barcelona Communique</vt:lpstr>
      <vt:lpstr>Open GAC Advice Items and Historical GAC Advice Review</vt:lpstr>
      <vt:lpstr>GAC Advice Overview – Phases and Advice Items</vt:lpstr>
      <vt:lpstr>GAC Advice Overview – Deferred Items in Phase 2</vt:lpstr>
      <vt:lpstr>GAC Advice Overview – Items Pending Ongoing Community Action</vt:lpstr>
      <vt:lpstr>GAC Advice Overview – Phase 4 Items</vt:lpstr>
      <vt:lpstr>GAC Advice Principles</vt:lpstr>
      <vt:lpstr>AOB</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Grant Nakata</dc:creator>
  <cp:lastModifiedBy>Jared Erwin</cp:lastModifiedBy>
  <cp:revision>541</cp:revision>
  <cp:lastPrinted>2018-01-22T18:30:03Z</cp:lastPrinted>
  <dcterms:created xsi:type="dcterms:W3CDTF">2017-06-15T23:55:49Z</dcterms:created>
  <dcterms:modified xsi:type="dcterms:W3CDTF">2018-10-19T08:07:37Z</dcterms:modified>
</cp:coreProperties>
</file>